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C94367-9EFA-42AC-A6EE-0287895F1328}" type="datetimeFigureOut">
              <a:rPr lang="it-IT" smtClean="0"/>
              <a:t>21/01/2015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E0EB714-10E5-402A-93D6-2FCE206901E4}" type="slidenum">
              <a:rPr lang="it-IT" smtClean="0"/>
              <a:t>‹N›</a:t>
            </a:fld>
            <a:endParaRPr lang="it-IT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4367-9EFA-42AC-A6EE-0287895F1328}" type="datetimeFigureOut">
              <a:rPr lang="it-IT" smtClean="0"/>
              <a:t>21/01/2015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B714-10E5-402A-93D6-2FCE206901E4}" type="slidenum">
              <a:rPr lang="it-IT" smtClean="0"/>
              <a:t>‹N›</a:t>
            </a:fld>
            <a:endParaRPr lang="it-IT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4367-9EFA-42AC-A6EE-0287895F1328}" type="datetimeFigureOut">
              <a:rPr lang="it-IT" smtClean="0"/>
              <a:t>21/01/2015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B714-10E5-402A-93D6-2FCE206901E4}" type="slidenum">
              <a:rPr lang="it-IT" smtClean="0"/>
              <a:t>‹N›</a:t>
            </a:fld>
            <a:endParaRPr lang="it-IT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4367-9EFA-42AC-A6EE-0287895F1328}" type="datetimeFigureOut">
              <a:rPr lang="it-IT" smtClean="0"/>
              <a:t>21/01/2015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B714-10E5-402A-93D6-2FCE206901E4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4367-9EFA-42AC-A6EE-0287895F1328}" type="datetimeFigureOut">
              <a:rPr lang="it-IT" smtClean="0"/>
              <a:t>21/01/2015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B714-10E5-402A-93D6-2FCE206901E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4367-9EFA-42AC-A6EE-0287895F1328}" type="datetimeFigureOut">
              <a:rPr lang="it-IT" smtClean="0"/>
              <a:t>21/01/2015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B714-10E5-402A-93D6-2FCE206901E4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4367-9EFA-42AC-A6EE-0287895F1328}" type="datetimeFigureOut">
              <a:rPr lang="it-IT" smtClean="0"/>
              <a:t>21/01/2015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B714-10E5-402A-93D6-2FCE206901E4}" type="slidenum">
              <a:rPr lang="it-IT" smtClean="0"/>
              <a:t>‹N›</a:t>
            </a:fld>
            <a:endParaRPr lang="it-IT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4367-9EFA-42AC-A6EE-0287895F1328}" type="datetimeFigureOut">
              <a:rPr lang="it-IT" smtClean="0"/>
              <a:t>21/01/2015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B714-10E5-402A-93D6-2FCE206901E4}" type="slidenum">
              <a:rPr lang="it-IT" smtClean="0"/>
              <a:t>‹N›</a:t>
            </a:fld>
            <a:endParaRPr lang="it-IT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4367-9EFA-42AC-A6EE-0287895F1328}" type="datetimeFigureOut">
              <a:rPr lang="it-IT" smtClean="0"/>
              <a:t>21/01/2015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B714-10E5-402A-93D6-2FCE206901E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4367-9EFA-42AC-A6EE-0287895F1328}" type="datetimeFigureOut">
              <a:rPr lang="it-IT" smtClean="0"/>
              <a:t>21/01/2015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B714-10E5-402A-93D6-2FCE206901E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4367-9EFA-42AC-A6EE-0287895F1328}" type="datetimeFigureOut">
              <a:rPr lang="it-IT" smtClean="0"/>
              <a:t>21/01/2015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B714-10E5-402A-93D6-2FCE206901E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EC94367-9EFA-42AC-A6EE-0287895F1328}" type="datetimeFigureOut">
              <a:rPr lang="it-IT" smtClean="0"/>
              <a:t>21/01/2015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E0EB714-10E5-402A-93D6-2FCE206901E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irigentescolastico\Desktop\valutazion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2204863"/>
            <a:ext cx="6552728" cy="3960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6000" b="1" dirty="0" smtClean="0"/>
              <a:t>VALUTAZIONE</a:t>
            </a:r>
            <a:endParaRPr lang="it-IT" sz="6000" b="1" dirty="0"/>
          </a:p>
        </p:txBody>
      </p:sp>
    </p:spTree>
    <p:extLst>
      <p:ext uri="{BB962C8B-B14F-4D97-AF65-F5344CB8AC3E}">
        <p14:creationId xmlns:p14="http://schemas.microsoft.com/office/powerpoint/2010/main" val="168022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96044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sz="3200" dirty="0" smtClean="0"/>
              <a:t>LA SCALA IN QUINDICESIMI, DURANTE L’ANNO, NON SI PUÒ USARE COME </a:t>
            </a:r>
            <a:r>
              <a:rPr lang="it-IT" sz="3200" b="1" dirty="0" smtClean="0"/>
              <a:t>SCALA DI VALUTAZIONE </a:t>
            </a:r>
            <a:r>
              <a:rPr lang="it-IT" sz="3200" dirty="0" smtClean="0"/>
              <a:t>SI PUÒ PERÒ USARE COME </a:t>
            </a:r>
            <a:r>
              <a:rPr lang="it-IT" sz="3200" b="1" dirty="0" smtClean="0"/>
              <a:t>SCALA DI «MISURAZIONE»</a:t>
            </a:r>
            <a:r>
              <a:rPr lang="it-IT" sz="3200" dirty="0" smtClean="0"/>
              <a:t>, IN TAL CASO SI TENGA PRESENTE CHE OGNI </a:t>
            </a:r>
            <a:r>
              <a:rPr lang="it-IT" sz="3200" b="1" dirty="0" smtClean="0"/>
              <a:t>1,5/15</a:t>
            </a:r>
            <a:r>
              <a:rPr lang="it-IT" sz="3200" dirty="0" smtClean="0"/>
              <a:t> CORRISPONDE A </a:t>
            </a:r>
            <a:r>
              <a:rPr lang="it-IT" sz="3200" b="1" dirty="0" smtClean="0"/>
              <a:t>1/10</a:t>
            </a:r>
            <a:r>
              <a:rPr lang="it-IT" sz="3200" dirty="0" smtClean="0"/>
              <a:t>,  PER CUI L’</a:t>
            </a:r>
            <a:r>
              <a:rPr lang="it-IT" sz="3200" b="1" dirty="0" smtClean="0"/>
              <a:t>8/15</a:t>
            </a:r>
            <a:r>
              <a:rPr lang="it-IT" sz="3200" dirty="0" smtClean="0"/>
              <a:t> CORRISPONDEREBBE A </a:t>
            </a:r>
            <a:r>
              <a:rPr lang="it-IT" sz="3200" b="1" dirty="0" smtClean="0"/>
              <a:t>5/10</a:t>
            </a:r>
            <a:r>
              <a:rPr lang="it-IT" sz="3200" dirty="0" smtClean="0"/>
              <a:t>  E IL </a:t>
            </a:r>
            <a:r>
              <a:rPr lang="it-IT" sz="3200" b="1" dirty="0" smtClean="0"/>
              <a:t>9/15</a:t>
            </a:r>
            <a:r>
              <a:rPr lang="it-IT" sz="3200" dirty="0" smtClean="0"/>
              <a:t> A </a:t>
            </a:r>
            <a:r>
              <a:rPr lang="it-IT" sz="3200" b="1" dirty="0" smtClean="0"/>
              <a:t>6/10</a:t>
            </a:r>
            <a:r>
              <a:rPr lang="it-IT" sz="3200" dirty="0" smtClean="0"/>
              <a:t>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 smtClean="0"/>
              <a:t>ATTENZIONE AI 15/15</a:t>
            </a:r>
            <a:endParaRPr lang="it-IT" sz="5400" dirty="0"/>
          </a:p>
        </p:txBody>
      </p:sp>
    </p:spTree>
    <p:extLst>
      <p:ext uri="{BB962C8B-B14F-4D97-AF65-F5344CB8AC3E}">
        <p14:creationId xmlns:p14="http://schemas.microsoft.com/office/powerpoint/2010/main" val="19659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I PASSAGGI ESPOSTI DEVONO ESSERE COMPRENSIBILI PER STUDENTI E GENITORI.</a:t>
            </a:r>
          </a:p>
          <a:p>
            <a:pPr marL="0" indent="0">
              <a:buNone/>
            </a:pPr>
            <a:r>
              <a:rPr lang="it-IT" dirty="0" smtClean="0"/>
              <a:t>IN PARTICOLARE DEVE ESSERE CHIARO:</a:t>
            </a:r>
          </a:p>
          <a:p>
            <a:pPr marL="514350" indent="-514350">
              <a:buAutoNum type="arabicPeriod"/>
            </a:pPr>
            <a:r>
              <a:rPr lang="it-IT" dirty="0" smtClean="0"/>
              <a:t>UTILIZZO DELLA </a:t>
            </a:r>
            <a:r>
              <a:rPr lang="it-IT" b="1" dirty="0" smtClean="0"/>
              <a:t>SCALA DECIMALE </a:t>
            </a:r>
            <a:r>
              <a:rPr lang="it-IT" dirty="0" smtClean="0"/>
              <a:t>PER CUI OGNI VERIFICA DEVE PERMETTERE ALL’ALUNNO DI RAGGIUNGERE I </a:t>
            </a:r>
            <a:r>
              <a:rPr lang="it-IT" b="1" dirty="0" smtClean="0"/>
              <a:t>10/10</a:t>
            </a:r>
            <a:r>
              <a:rPr lang="it-IT" dirty="0" smtClean="0"/>
              <a:t> (NON SI PARTE DA 9 O DA 8, SI PARTE DA 10</a:t>
            </a:r>
            <a:r>
              <a:rPr lang="it-IT" dirty="0" smtClean="0"/>
              <a:t>)</a:t>
            </a:r>
          </a:p>
          <a:p>
            <a:pPr marL="514350" indent="-514350">
              <a:buAutoNum type="arabicPeriod"/>
            </a:pPr>
            <a:r>
              <a:rPr lang="it-IT" dirty="0" smtClean="0"/>
              <a:t>IL LIVELLO DELLA SUFFICIENZA</a:t>
            </a:r>
            <a:endParaRPr lang="it-IT" dirty="0" smtClean="0"/>
          </a:p>
          <a:p>
            <a:pPr marL="514350" indent="-514350">
              <a:buAutoNum type="arabicPeriod"/>
            </a:pPr>
            <a:r>
              <a:rPr lang="it-IT" dirty="0" smtClean="0"/>
              <a:t>IL SISTEMA DI ARROTONDAMENTO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 smtClean="0"/>
              <a:t>TRASPARENZA</a:t>
            </a:r>
            <a:endParaRPr lang="it-IT" sz="5400" b="1" dirty="0"/>
          </a:p>
        </p:txBody>
      </p:sp>
    </p:spTree>
    <p:extLst>
      <p:ext uri="{BB962C8B-B14F-4D97-AF65-F5344CB8AC3E}">
        <p14:creationId xmlns:p14="http://schemas.microsoft.com/office/powerpoint/2010/main" val="22576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4. </a:t>
            </a:r>
            <a:r>
              <a:rPr lang="it-IT" dirty="0" smtClean="0"/>
              <a:t> </a:t>
            </a:r>
            <a:r>
              <a:rPr lang="it-IT" dirty="0" smtClean="0"/>
              <a:t>CHE </a:t>
            </a:r>
            <a:r>
              <a:rPr lang="it-IT" b="1" dirty="0" smtClean="0"/>
              <a:t>COSA SI VALUTA </a:t>
            </a:r>
            <a:r>
              <a:rPr lang="it-IT" dirty="0" smtClean="0"/>
              <a:t>(DA ESPLICITARE ANCHE  NEI </a:t>
            </a:r>
            <a:r>
              <a:rPr lang="it-IT" b="1" dirty="0" smtClean="0"/>
              <a:t>TEST STRUTTURATI </a:t>
            </a:r>
            <a:r>
              <a:rPr lang="it-IT" dirty="0" smtClean="0"/>
              <a:t>A RISPOSTA CHIUSA)</a:t>
            </a:r>
          </a:p>
          <a:p>
            <a:pPr marL="0" indent="0">
              <a:buNone/>
            </a:pPr>
            <a:r>
              <a:rPr lang="it-IT" dirty="0"/>
              <a:t>5</a:t>
            </a:r>
            <a:r>
              <a:rPr lang="it-IT" dirty="0" smtClean="0"/>
              <a:t>. </a:t>
            </a:r>
            <a:r>
              <a:rPr lang="it-IT" b="1" dirty="0" smtClean="0"/>
              <a:t>PESO</a:t>
            </a:r>
            <a:r>
              <a:rPr lang="it-IT" dirty="0" smtClean="0"/>
              <a:t> SPECIFICO DEI VARI QUESITI (LA DIFFERENZIAZIONE DEL PESO SPECIFICO  DEI QUESITI DI PER SÉ NON COSTITUISCE UNA GRIGLIA)</a:t>
            </a:r>
          </a:p>
          <a:p>
            <a:pPr marL="0" indent="0">
              <a:buNone/>
            </a:pPr>
            <a:r>
              <a:rPr lang="it-IT" dirty="0"/>
              <a:t>6</a:t>
            </a:r>
            <a:r>
              <a:rPr lang="it-IT" dirty="0" smtClean="0"/>
              <a:t>. </a:t>
            </a:r>
            <a:r>
              <a:rPr lang="it-IT" dirty="0" smtClean="0"/>
              <a:t>CORRISPONDENZA TRA GRADIENTE E 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PUNTEGGIO</a:t>
            </a:r>
          </a:p>
          <a:p>
            <a:pPr marL="0" indent="0">
              <a:buNone/>
            </a:pPr>
            <a:r>
              <a:rPr lang="it-IT" dirty="0"/>
              <a:t>7</a:t>
            </a:r>
            <a:r>
              <a:rPr lang="it-IT" dirty="0" smtClean="0"/>
              <a:t>. </a:t>
            </a:r>
            <a:r>
              <a:rPr lang="it-IT" dirty="0" smtClean="0"/>
              <a:t>TUTTE LE VERIFICHE SCRITTE (COMPRESE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QUELLE CHE VALGONO PER L’ORALE)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DEVONO ESSERE CORREDATE DI GRIGLIA.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 smtClean="0"/>
              <a:t>TRASPARENZA</a:t>
            </a:r>
            <a:endParaRPr lang="it-IT" sz="5400" b="1" dirty="0"/>
          </a:p>
        </p:txBody>
      </p:sp>
    </p:spTree>
    <p:extLst>
      <p:ext uri="{BB962C8B-B14F-4D97-AF65-F5344CB8AC3E}">
        <p14:creationId xmlns:p14="http://schemas.microsoft.com/office/powerpoint/2010/main" val="81118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b="1" dirty="0" smtClean="0"/>
              <a:t>OMOGENEITÀ</a:t>
            </a:r>
            <a:r>
              <a:rPr lang="it-IT" dirty="0" smtClean="0"/>
              <a:t>, </a:t>
            </a:r>
            <a:r>
              <a:rPr lang="it-IT" b="1" dirty="0" smtClean="0"/>
              <a:t>EQUITÀ</a:t>
            </a:r>
            <a:r>
              <a:rPr lang="it-IT" dirty="0" smtClean="0"/>
              <a:t>  E </a:t>
            </a:r>
            <a:r>
              <a:rPr lang="it-IT" b="1" dirty="0" smtClean="0"/>
              <a:t>TRASPARENZA</a:t>
            </a:r>
            <a:r>
              <a:rPr lang="it-IT" dirty="0" smtClean="0"/>
              <a:t> SONO RICHIESTE PER TUTTE LE VERIFICHE</a:t>
            </a:r>
            <a:r>
              <a:rPr lang="it-IT" b="1" dirty="0" smtClean="0"/>
              <a:t>, COMPRESE QUELLE ORALI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ANCHE PER </a:t>
            </a:r>
            <a:r>
              <a:rPr lang="it-IT" dirty="0" smtClean="0"/>
              <a:t>QUESTE ULTIME </a:t>
            </a:r>
            <a:r>
              <a:rPr lang="it-IT" dirty="0" smtClean="0"/>
              <a:t>VA ELABORATA UNA GRIGLIA DI BASE (ADATTABILE) CON </a:t>
            </a:r>
            <a:r>
              <a:rPr lang="it-IT" b="1" dirty="0" smtClean="0"/>
              <a:t>CRITERI </a:t>
            </a:r>
            <a:r>
              <a:rPr lang="it-IT" b="1" smtClean="0"/>
              <a:t>CHIARI </a:t>
            </a:r>
            <a:r>
              <a:rPr lang="it-IT" smtClean="0"/>
              <a:t>DI VALUTAZIONE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 smtClean="0"/>
              <a:t>TRASPARENZA</a:t>
            </a:r>
            <a:endParaRPr lang="it-IT" sz="5400" b="1" dirty="0"/>
          </a:p>
        </p:txBody>
      </p:sp>
    </p:spTree>
    <p:extLst>
      <p:ext uri="{BB962C8B-B14F-4D97-AF65-F5344CB8AC3E}">
        <p14:creationId xmlns:p14="http://schemas.microsoft.com/office/powerpoint/2010/main" val="406443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 smtClean="0"/>
              <a:t>QUATTRO FASI VALUTAZIONE SCUOLE:</a:t>
            </a:r>
          </a:p>
          <a:p>
            <a:r>
              <a:rPr lang="it-IT" sz="3200" b="1" dirty="0"/>
              <a:t>a) autovalutazione</a:t>
            </a:r>
            <a:r>
              <a:rPr lang="it-IT" sz="3200" dirty="0"/>
              <a:t>; </a:t>
            </a:r>
            <a:endParaRPr lang="it-IT" sz="3200" dirty="0" smtClean="0"/>
          </a:p>
          <a:p>
            <a:r>
              <a:rPr lang="it-IT" sz="3200" dirty="0" smtClean="0"/>
              <a:t>b</a:t>
            </a:r>
            <a:r>
              <a:rPr lang="it-IT" sz="3200" dirty="0"/>
              <a:t>) </a:t>
            </a:r>
            <a:r>
              <a:rPr lang="it-IT" sz="3200" dirty="0" smtClean="0"/>
              <a:t>valutazione esterna</a:t>
            </a:r>
            <a:r>
              <a:rPr lang="it-IT" sz="3200" dirty="0"/>
              <a:t>; </a:t>
            </a:r>
            <a:endParaRPr lang="it-IT" sz="3200" dirty="0" smtClean="0"/>
          </a:p>
          <a:p>
            <a:r>
              <a:rPr lang="it-IT" sz="3200" dirty="0" smtClean="0"/>
              <a:t>c</a:t>
            </a:r>
            <a:r>
              <a:rPr lang="it-IT" sz="3200" dirty="0"/>
              <a:t>) </a:t>
            </a:r>
            <a:r>
              <a:rPr lang="it-IT" sz="3200" b="1" dirty="0"/>
              <a:t>azioni di miglioramento</a:t>
            </a:r>
            <a:r>
              <a:rPr lang="it-IT" sz="3200" dirty="0"/>
              <a:t>; </a:t>
            </a:r>
            <a:endParaRPr lang="it-IT" sz="3200" dirty="0" smtClean="0"/>
          </a:p>
          <a:p>
            <a:r>
              <a:rPr lang="it-IT" sz="3200" dirty="0" smtClean="0"/>
              <a:t>d</a:t>
            </a:r>
            <a:r>
              <a:rPr lang="it-IT" sz="3200" dirty="0"/>
              <a:t>) rendicontazione sociale</a:t>
            </a:r>
            <a:r>
              <a:rPr lang="it-IT" sz="3200" dirty="0" smtClean="0"/>
              <a:t>.</a:t>
            </a:r>
            <a:endParaRPr lang="it-IT" sz="32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REGOLAMENTO SNV </a:t>
            </a:r>
            <a:br>
              <a:rPr lang="it-IT" b="1" dirty="0"/>
            </a:br>
            <a:r>
              <a:rPr lang="it-IT" b="1" dirty="0"/>
              <a:t>DPR 80/13</a:t>
            </a:r>
          </a:p>
        </p:txBody>
      </p:sp>
    </p:spTree>
    <p:extLst>
      <p:ext uri="{BB962C8B-B14F-4D97-AF65-F5344CB8AC3E}">
        <p14:creationId xmlns:p14="http://schemas.microsoft.com/office/powerpoint/2010/main" val="215113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sz="2800" b="1" dirty="0" smtClean="0"/>
              <a:t>Ogni scuola:</a:t>
            </a:r>
          </a:p>
          <a:p>
            <a:pPr marL="514350" indent="-514350">
              <a:buAutoNum type="alphaLcParenR"/>
            </a:pPr>
            <a:r>
              <a:rPr lang="it-IT" sz="2800" b="1" dirty="0" smtClean="0"/>
              <a:t>Unità di autovalutazione </a:t>
            </a:r>
            <a:r>
              <a:rPr lang="it-IT" sz="2800" dirty="0" smtClean="0"/>
              <a:t>(DS, Referente della valutazione, uno o più docenti individuati dal </a:t>
            </a:r>
            <a:r>
              <a:rPr lang="it-IT" sz="2800" dirty="0" err="1" smtClean="0"/>
              <a:t>CdD</a:t>
            </a:r>
            <a:r>
              <a:rPr lang="it-IT" sz="2800" dirty="0" smtClean="0"/>
              <a:t>;</a:t>
            </a:r>
          </a:p>
          <a:p>
            <a:pPr marL="514350" indent="-514350">
              <a:buAutoNum type="alphaLcParenR"/>
            </a:pPr>
            <a:r>
              <a:rPr lang="it-IT" sz="2800" dirty="0" smtClean="0"/>
              <a:t>Redazione del </a:t>
            </a:r>
            <a:r>
              <a:rPr lang="it-IT" sz="2800" b="1" dirty="0" smtClean="0"/>
              <a:t>RAV</a:t>
            </a:r>
            <a:r>
              <a:rPr lang="it-IT" sz="2800" dirty="0" smtClean="0"/>
              <a:t> (Rapporto di Autovalutazione), entro 30 giugno ‘15;</a:t>
            </a:r>
          </a:p>
          <a:p>
            <a:pPr marL="514350" indent="-514350">
              <a:buAutoNum type="alphaLcParenR"/>
            </a:pPr>
            <a:r>
              <a:rPr lang="it-IT" sz="2800" b="1" dirty="0" smtClean="0"/>
              <a:t>Piano di miglioramento</a:t>
            </a:r>
            <a:r>
              <a:rPr lang="it-IT" sz="2800" dirty="0" smtClean="0"/>
              <a:t>.</a:t>
            </a:r>
          </a:p>
          <a:p>
            <a:pPr marL="0" indent="0">
              <a:buNone/>
            </a:pPr>
            <a:endParaRPr lang="it-IT" sz="2800" dirty="0" smtClean="0"/>
          </a:p>
          <a:p>
            <a:pPr marL="514350" indent="-514350">
              <a:buAutoNum type="alphaLcParenR"/>
            </a:pP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188640"/>
            <a:ext cx="8534400" cy="1584176"/>
          </a:xfrm>
        </p:spPr>
        <p:txBody>
          <a:bodyPr>
            <a:normAutofit fontScale="90000"/>
          </a:bodyPr>
          <a:lstStyle/>
          <a:p>
            <a:r>
              <a:rPr lang="it-IT" sz="4400" b="1" dirty="0" smtClean="0"/>
              <a:t>AUTOVALUTAZIONE</a:t>
            </a:r>
            <a:br>
              <a:rPr lang="it-IT" sz="4400" b="1" dirty="0" smtClean="0"/>
            </a:br>
            <a:r>
              <a:rPr lang="it-IT" sz="4400" b="1" dirty="0" smtClean="0"/>
              <a:t>DIRETTIVA MINISTERIALE 11/14</a:t>
            </a:r>
            <a:endParaRPr lang="it-IT" sz="4400" b="1" dirty="0"/>
          </a:p>
        </p:txBody>
      </p:sp>
    </p:spTree>
    <p:extLst>
      <p:ext uri="{BB962C8B-B14F-4D97-AF65-F5344CB8AC3E}">
        <p14:creationId xmlns:p14="http://schemas.microsoft.com/office/powerpoint/2010/main" val="414805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3200" dirty="0" smtClean="0"/>
              <a:t>«…</a:t>
            </a:r>
            <a:r>
              <a:rPr lang="it-IT" sz="3200" dirty="0"/>
              <a:t>Ogni alunno ha diritto ad una valutazione </a:t>
            </a:r>
            <a:r>
              <a:rPr lang="it-IT" sz="3200" b="1" u="sng" dirty="0"/>
              <a:t>trasparente</a:t>
            </a:r>
            <a:r>
              <a:rPr lang="it-IT" sz="3200" dirty="0"/>
              <a:t> </a:t>
            </a:r>
            <a:r>
              <a:rPr lang="it-IT" sz="3200" dirty="0" smtClean="0"/>
              <a:t>e tempestiva» (DPR 122/09, Art. 1, C. 2)</a:t>
            </a:r>
          </a:p>
          <a:p>
            <a:pPr marL="0" indent="0">
              <a:buNone/>
            </a:pPr>
            <a:r>
              <a:rPr lang="it-IT" sz="3200" dirty="0" smtClean="0"/>
              <a:t>«Il </a:t>
            </a:r>
            <a:r>
              <a:rPr lang="it-IT" sz="3200" dirty="0"/>
              <a:t>collegio dei docenti definisce </a:t>
            </a:r>
            <a:r>
              <a:rPr lang="it-IT" sz="3200" dirty="0" smtClean="0"/>
              <a:t>modalità </a:t>
            </a:r>
            <a:r>
              <a:rPr lang="it-IT" sz="3200" dirty="0"/>
              <a:t>e criteri </a:t>
            </a:r>
            <a:r>
              <a:rPr lang="it-IT" sz="3200" dirty="0" smtClean="0"/>
              <a:t>per assicurare </a:t>
            </a:r>
            <a:r>
              <a:rPr lang="it-IT" sz="3200" b="1" dirty="0" smtClean="0"/>
              <a:t>omogeneità</a:t>
            </a:r>
            <a:r>
              <a:rPr lang="it-IT" sz="3200" dirty="0" smtClean="0"/>
              <a:t>, </a:t>
            </a:r>
            <a:r>
              <a:rPr lang="it-IT" sz="3200" b="1" dirty="0" smtClean="0"/>
              <a:t>equità</a:t>
            </a:r>
            <a:r>
              <a:rPr lang="it-IT" sz="3200" dirty="0" smtClean="0"/>
              <a:t> </a:t>
            </a:r>
            <a:r>
              <a:rPr lang="it-IT" sz="3200" dirty="0"/>
              <a:t>e </a:t>
            </a:r>
            <a:r>
              <a:rPr lang="it-IT" sz="3200" b="1" dirty="0"/>
              <a:t>trasparenza</a:t>
            </a:r>
            <a:r>
              <a:rPr lang="it-IT" sz="3200" dirty="0"/>
              <a:t> della </a:t>
            </a:r>
            <a:r>
              <a:rPr lang="it-IT" sz="3200" dirty="0" smtClean="0"/>
              <a:t>valutazione» (DPR 122/09, Art. 1, C. 4)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 smtClean="0"/>
              <a:t>VALUTAZIONE ALUNNI:</a:t>
            </a:r>
            <a:br>
              <a:rPr lang="it-IT" sz="4400" b="1" dirty="0" smtClean="0"/>
            </a:br>
            <a:r>
              <a:rPr lang="it-IT" sz="4400" b="1" dirty="0" smtClean="0"/>
              <a:t>RIFERIMENTI NORMATIVI</a:t>
            </a:r>
            <a:endParaRPr lang="it-IT" sz="4400" b="1" dirty="0"/>
          </a:p>
        </p:txBody>
      </p:sp>
    </p:spTree>
    <p:extLst>
      <p:ext uri="{BB962C8B-B14F-4D97-AF65-F5344CB8AC3E}">
        <p14:creationId xmlns:p14="http://schemas.microsoft.com/office/powerpoint/2010/main" val="4998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5400" b="1" dirty="0" smtClean="0"/>
              <a:t>OMOGENEITÀ</a:t>
            </a:r>
            <a:r>
              <a:rPr lang="it-IT" dirty="0" smtClean="0"/>
              <a:t> </a:t>
            </a:r>
          </a:p>
          <a:p>
            <a:pPr marL="0" indent="0" algn="ctr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b="1" dirty="0" smtClean="0"/>
              <a:t>NELLE CLASSI PARALLELE, PER LA STESSA DISCIPLINA, VA UTILIZZATA LA STESSA GRIGLIA DEFINITA NEL DIPARTIMENTO O NEGLI INCONTRI PER MATERIE</a:t>
            </a:r>
          </a:p>
          <a:p>
            <a:pPr marL="0" indent="0" algn="just">
              <a:buNone/>
            </a:pPr>
            <a:r>
              <a:rPr lang="it-IT" b="1" dirty="0" smtClean="0"/>
              <a:t>(SALVO PARTICOLARI ADATTAMENTI RICHIESTI DALLA SPECIFICITÀ DELLE SINGOLE PROVE)</a:t>
            </a:r>
          </a:p>
          <a:p>
            <a:pPr marL="0" indent="0" algn="just">
              <a:buNone/>
            </a:pPr>
            <a:r>
              <a:rPr lang="it-IT" b="1" dirty="0" smtClean="0">
                <a:solidFill>
                  <a:srgbClr val="FF0000"/>
                </a:solidFill>
              </a:rPr>
              <a:t>DM 139/07, art. 2, comma 1: «</a:t>
            </a:r>
            <a:r>
              <a:rPr lang="it-IT" dirty="0" err="1">
                <a:solidFill>
                  <a:srgbClr val="FF0000"/>
                </a:solidFill>
              </a:rPr>
              <a:t>saperi</a:t>
            </a:r>
            <a:r>
              <a:rPr lang="it-IT" dirty="0">
                <a:solidFill>
                  <a:srgbClr val="FF0000"/>
                </a:solidFill>
              </a:rPr>
              <a:t> e </a:t>
            </a:r>
            <a:r>
              <a:rPr lang="it-IT" dirty="0" smtClean="0">
                <a:solidFill>
                  <a:srgbClr val="FF0000"/>
                </a:solidFill>
              </a:rPr>
              <a:t>competenze</a:t>
            </a:r>
            <a:r>
              <a:rPr lang="it-IT" dirty="0">
                <a:solidFill>
                  <a:srgbClr val="FF0000"/>
                </a:solidFill>
              </a:rPr>
              <a:t>, articolati in conoscenze e </a:t>
            </a:r>
            <a:r>
              <a:rPr lang="it-IT" dirty="0" smtClean="0">
                <a:solidFill>
                  <a:srgbClr val="FF0000"/>
                </a:solidFill>
              </a:rPr>
              <a:t>abilità»</a:t>
            </a:r>
            <a:endParaRPr lang="it-IT" b="1" dirty="0" smtClean="0">
              <a:solidFill>
                <a:srgbClr val="FF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130652"/>
          </a:xfrm>
        </p:spPr>
        <p:txBody>
          <a:bodyPr/>
          <a:lstStyle/>
          <a:p>
            <a:r>
              <a:rPr lang="it-IT" sz="4400" b="1" dirty="0" smtClean="0"/>
              <a:t>GRIGLIE DI VALUTAZIONE</a:t>
            </a:r>
            <a:endParaRPr lang="it-IT" sz="4400" b="1" dirty="0"/>
          </a:p>
        </p:txBody>
      </p:sp>
    </p:spTree>
    <p:extLst>
      <p:ext uri="{BB962C8B-B14F-4D97-AF65-F5344CB8AC3E}">
        <p14:creationId xmlns:p14="http://schemas.microsoft.com/office/powerpoint/2010/main" val="191758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2204864"/>
            <a:ext cx="8496944" cy="392129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600" dirty="0" smtClean="0"/>
              <a:t>LA GRIGLIA INDICA DEI GRADIENTI DI </a:t>
            </a:r>
            <a:r>
              <a:rPr lang="it-IT" sz="2600" b="1" dirty="0" smtClean="0"/>
              <a:t>CONOSCENZE</a:t>
            </a:r>
            <a:r>
              <a:rPr lang="it-IT" sz="2600" dirty="0" smtClean="0"/>
              <a:t>, </a:t>
            </a:r>
            <a:r>
              <a:rPr lang="it-IT" sz="2600" b="1" dirty="0" smtClean="0"/>
              <a:t>ABILITÀ</a:t>
            </a:r>
            <a:r>
              <a:rPr lang="it-IT" sz="2600" dirty="0" smtClean="0"/>
              <a:t> E </a:t>
            </a:r>
            <a:r>
              <a:rPr lang="it-IT" sz="2600" b="1" dirty="0" smtClean="0"/>
              <a:t>COMPETENZE</a:t>
            </a:r>
            <a:r>
              <a:rPr lang="it-IT" sz="2600" dirty="0" smtClean="0"/>
              <a:t> A CUI POSSONO CORRISPONDERE DEI PUNTEGGI DI «</a:t>
            </a:r>
            <a:r>
              <a:rPr lang="it-IT" sz="2600" b="1" dirty="0" smtClean="0"/>
              <a:t>MISURAZIONE</a:t>
            </a:r>
            <a:r>
              <a:rPr lang="it-IT" sz="2600" dirty="0" smtClean="0"/>
              <a:t>», NON NECESSARIAMENTE IN DECIMI, IN TAL CASO PERÒ, NELLA </a:t>
            </a:r>
            <a:r>
              <a:rPr lang="it-IT" sz="2600" b="1" dirty="0" smtClean="0"/>
              <a:t>VALUTAZIONE</a:t>
            </a:r>
            <a:r>
              <a:rPr lang="it-IT" sz="2600" dirty="0" smtClean="0"/>
              <a:t>, VANNO </a:t>
            </a:r>
            <a:r>
              <a:rPr lang="it-IT" sz="2500" dirty="0" smtClean="0"/>
              <a:t>TRASFORMATI</a:t>
            </a:r>
            <a:r>
              <a:rPr lang="it-IT" sz="2600" dirty="0" smtClean="0"/>
              <a:t> IN DECIMI, SEGUENDO LA REGOLA MATEMATICA DELL’ARROTONDAMENTO (PER </a:t>
            </a:r>
            <a:r>
              <a:rPr lang="it-IT" sz="2600" b="1" dirty="0" smtClean="0"/>
              <a:t>ECCESSO</a:t>
            </a:r>
            <a:r>
              <a:rPr lang="it-IT" sz="2600" dirty="0" smtClean="0"/>
              <a:t> DALLO 0,5 IN AVANTI, PER </a:t>
            </a:r>
            <a:r>
              <a:rPr lang="it-IT" sz="2600" b="1" dirty="0" smtClean="0"/>
              <a:t>DIFETTO</a:t>
            </a:r>
            <a:r>
              <a:rPr lang="it-IT" sz="2600" dirty="0" smtClean="0"/>
              <a:t> AL DI SOTTO DELLO 0,5)</a:t>
            </a:r>
            <a:endParaRPr lang="it-IT" sz="26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 smtClean="0"/>
              <a:t>EQUITÀ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076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b="1" dirty="0" smtClean="0"/>
              <a:t>MISURAZIONE IN CENTESIMI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dirty="0" smtClean="0"/>
              <a:t>VERIFICA CHE OTTIENE 55 PUNTI È  6/10</a:t>
            </a:r>
          </a:p>
          <a:p>
            <a:pPr marL="0" indent="0">
              <a:buNone/>
            </a:pPr>
            <a:r>
              <a:rPr lang="it-IT" dirty="0" smtClean="0"/>
              <a:t>VERIFICA CHE OTTIENE 54 PUNTI È  5/10 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b="1" dirty="0" smtClean="0"/>
              <a:t>MISURAZIONE IN VENTESIMI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dirty="0" smtClean="0"/>
              <a:t>VERIFICA CHE OTTIENE 11 PUNTI È  6/10</a:t>
            </a:r>
          </a:p>
          <a:p>
            <a:pPr marL="0" indent="0">
              <a:buNone/>
            </a:pPr>
            <a:r>
              <a:rPr lang="it-IT" dirty="0" smtClean="0"/>
              <a:t>VERIFICA CHE OTTIENE 10 PUNTI È  5/10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 smtClean="0"/>
              <a:t>ESEMPI</a:t>
            </a:r>
            <a:endParaRPr lang="it-IT" sz="5400" b="1" dirty="0"/>
          </a:p>
        </p:txBody>
      </p:sp>
    </p:spTree>
    <p:extLst>
      <p:ext uri="{BB962C8B-B14F-4D97-AF65-F5344CB8AC3E}">
        <p14:creationId xmlns:p14="http://schemas.microsoft.com/office/powerpoint/2010/main" val="217232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«EQUIVOCO» DEL DPR 323/98 SUGLI ESAMI STATO: </a:t>
            </a:r>
            <a:r>
              <a:rPr lang="it-IT" b="1" dirty="0" smtClean="0">
                <a:solidFill>
                  <a:srgbClr val="FF0000"/>
                </a:solidFill>
              </a:rPr>
              <a:t>«A ciascuna delle prove giudicata sufficiente non può essere attribuito un punteggio inferiore a 10»</a:t>
            </a:r>
          </a:p>
          <a:p>
            <a:pPr marL="0" indent="0">
              <a:buNone/>
            </a:pP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b="1" dirty="0" smtClean="0"/>
              <a:t>COSA DIVERSA DA: </a:t>
            </a:r>
            <a:r>
              <a:rPr lang="it-IT" b="1" dirty="0" smtClean="0">
                <a:solidFill>
                  <a:srgbClr val="FF0000"/>
                </a:solidFill>
              </a:rPr>
              <a:t>«Sono ammessi alla classe successiva gli studenti che hanno ottenuto un voto non inferiore a 6/10»</a:t>
            </a:r>
          </a:p>
          <a:p>
            <a:pPr marL="0" indent="0">
              <a:buNone/>
            </a:pPr>
            <a:r>
              <a:rPr lang="it-IT" b="1" dirty="0" smtClean="0"/>
              <a:t>(L. 169/08; DPR 122/09, art. 4, c. 5; </a:t>
            </a:r>
            <a:r>
              <a:rPr lang="it-IT" b="1" dirty="0" err="1" smtClean="0"/>
              <a:t>Dlgs</a:t>
            </a:r>
            <a:r>
              <a:rPr lang="it-IT" b="1" dirty="0" smtClean="0"/>
              <a:t> 297/94, art. 193, c. 1)</a:t>
            </a:r>
          </a:p>
          <a:p>
            <a:pPr marL="0" indent="0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sz="4000" b="1" u="sng" dirty="0" smtClean="0"/>
              <a:t>DURANTE L’ ANNO SI VALUTA IN DECIMI NON IN QUINDICESIMI</a:t>
            </a:r>
          </a:p>
          <a:p>
            <a:pPr marL="0" indent="0" algn="ctr">
              <a:buNone/>
            </a:pPr>
            <a:endParaRPr lang="it-IT" b="1" u="sng" dirty="0" smtClean="0"/>
          </a:p>
          <a:p>
            <a:pPr marL="0" indent="0" algn="ctr">
              <a:buNone/>
            </a:pPr>
            <a:r>
              <a:rPr lang="it-IT" b="1" dirty="0" smtClean="0"/>
              <a:t>I QUINDICESIMI SI USANO SOLO AGLI ESAMI  DI STATO</a:t>
            </a:r>
            <a:endParaRPr lang="it-IT" b="1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 smtClean="0"/>
              <a:t>ATTENZIONE AI 15/15</a:t>
            </a:r>
            <a:endParaRPr lang="it-IT" sz="5400" b="1" dirty="0"/>
          </a:p>
        </p:txBody>
      </p:sp>
    </p:spTree>
    <p:extLst>
      <p:ext uri="{BB962C8B-B14F-4D97-AF65-F5344CB8AC3E}">
        <p14:creationId xmlns:p14="http://schemas.microsoft.com/office/powerpoint/2010/main" val="117531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dirty="0" smtClean="0"/>
              <a:t>SI PUÒ </a:t>
            </a:r>
            <a:r>
              <a:rPr lang="it-IT" b="1" dirty="0" smtClean="0"/>
              <a:t>SIMULARE</a:t>
            </a:r>
            <a:r>
              <a:rPr lang="it-IT" dirty="0" smtClean="0"/>
              <a:t> UNA VALUTAZIONE IN QUINDICESIMI (</a:t>
            </a:r>
            <a:r>
              <a:rPr lang="it-IT" b="1" dirty="0" smtClean="0"/>
              <a:t>SECONDO BIENNIO E CLASSE V</a:t>
            </a:r>
            <a:r>
              <a:rPr lang="it-IT" dirty="0" smtClean="0"/>
              <a:t>)</a:t>
            </a:r>
          </a:p>
          <a:p>
            <a:pPr marL="0" indent="0" algn="just">
              <a:buNone/>
            </a:pPr>
            <a:r>
              <a:rPr lang="it-IT" dirty="0" smtClean="0"/>
              <a:t>PARTENDO DALLA VALUTAZIONE IN DECIMI E NON DAI QUINDICESIMI.</a:t>
            </a:r>
          </a:p>
          <a:p>
            <a:pPr marL="0" indent="0" algn="just">
              <a:buNone/>
            </a:pPr>
            <a:r>
              <a:rPr lang="it-IT" dirty="0" smtClean="0"/>
              <a:t>UNA VOLTA DATO IL </a:t>
            </a:r>
            <a:r>
              <a:rPr lang="it-IT" b="1" dirty="0" smtClean="0"/>
              <a:t>VOTO IN DECIMI </a:t>
            </a:r>
            <a:r>
              <a:rPr lang="it-IT" dirty="0" smtClean="0"/>
              <a:t>POSSIAMO DIRE, AGLI STUDENTI,  A QUALE VOTO CORRISPONDEREBBE IN QUINDICESIMI </a:t>
            </a:r>
            <a:r>
              <a:rPr lang="it-IT" b="1" dirty="0" smtClean="0"/>
              <a:t>SECONDO LA NORMA E NON SECONDO LA MATEMATICA</a:t>
            </a:r>
            <a:endParaRPr lang="it-IT" b="1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 smtClean="0"/>
              <a:t>ATTENZIONE</a:t>
            </a:r>
            <a:r>
              <a:rPr lang="it-IT" b="1" dirty="0" smtClean="0"/>
              <a:t> </a:t>
            </a:r>
            <a:r>
              <a:rPr lang="it-IT" sz="5400" b="1" dirty="0" smtClean="0"/>
              <a:t>AI 15/15</a:t>
            </a:r>
            <a:endParaRPr lang="it-IT" sz="5400" dirty="0"/>
          </a:p>
        </p:txBody>
      </p:sp>
    </p:spTree>
    <p:extLst>
      <p:ext uri="{BB962C8B-B14F-4D97-AF65-F5344CB8AC3E}">
        <p14:creationId xmlns:p14="http://schemas.microsoft.com/office/powerpoint/2010/main" val="401098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pertina">
  <a:themeElements>
    <a:clrScheme name="Copertin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opertin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pertin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374</TotalTime>
  <Words>651</Words>
  <Application>Microsoft Office PowerPoint</Application>
  <PresentationFormat>Presentazione su schermo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Copertina</vt:lpstr>
      <vt:lpstr>VALUTAZIONE</vt:lpstr>
      <vt:lpstr>REGOLAMENTO SNV  DPR 80/13</vt:lpstr>
      <vt:lpstr>AUTOVALUTAZIONE DIRETTIVA MINISTERIALE 11/14</vt:lpstr>
      <vt:lpstr>VALUTAZIONE ALUNNI: RIFERIMENTI NORMATIVI</vt:lpstr>
      <vt:lpstr>GRIGLIE DI VALUTAZIONE</vt:lpstr>
      <vt:lpstr>EQUITÀ </vt:lpstr>
      <vt:lpstr>ESEMPI</vt:lpstr>
      <vt:lpstr>ATTENZIONE AI 15/15</vt:lpstr>
      <vt:lpstr>ATTENZIONE AI 15/15</vt:lpstr>
      <vt:lpstr>ATTENZIONE AI 15/15</vt:lpstr>
      <vt:lpstr>TRASPARENZA</vt:lpstr>
      <vt:lpstr>TRASPARENZA</vt:lpstr>
      <vt:lpstr>TRASPARENZA</vt:lpstr>
    </vt:vector>
  </TitlesOfParts>
  <Company>Olidata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VALUTAZIONE</dc:title>
  <dc:creator>DirigenteScolastico</dc:creator>
  <cp:lastModifiedBy>DirigenteScolastico</cp:lastModifiedBy>
  <cp:revision>31</cp:revision>
  <dcterms:created xsi:type="dcterms:W3CDTF">2014-12-20T08:34:44Z</dcterms:created>
  <dcterms:modified xsi:type="dcterms:W3CDTF">2015-01-21T07:12:27Z</dcterms:modified>
</cp:coreProperties>
</file>