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2" r:id="rId1"/>
  </p:sldMasterIdLst>
  <p:notesMasterIdLst>
    <p:notesMasterId r:id="rId19"/>
  </p:notesMasterIdLst>
  <p:sldIdLst>
    <p:sldId id="276" r:id="rId2"/>
    <p:sldId id="256" r:id="rId3"/>
    <p:sldId id="270" r:id="rId4"/>
    <p:sldId id="274" r:id="rId5"/>
    <p:sldId id="275" r:id="rId6"/>
    <p:sldId id="271" r:id="rId7"/>
    <p:sldId id="272" r:id="rId8"/>
    <p:sldId id="273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86"/>
  </p:normalViewPr>
  <p:slideViewPr>
    <p:cSldViewPr snapToGrid="0" snapToObjects="1">
      <p:cViewPr varScale="1">
        <p:scale>
          <a:sx n="137" d="100"/>
          <a:sy n="137" d="100"/>
        </p:scale>
        <p:origin x="124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FBFE9-E3A1-CF4D-8C48-316A7DE01B15}" type="datetimeFigureOut">
              <a:rPr lang="it-IT" smtClean="0"/>
              <a:t>29/06/17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56C22-5D2E-3A42-86FA-EE9AAAC1BB4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57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56C22-5D2E-3A42-86FA-EE9AAAC1BB4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6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56C22-5D2E-3A42-86FA-EE9AAAC1BB4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41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5C98B0C-6BAA-FF4F-B291-19A626CCB3C9}" type="datetimeFigureOut">
              <a:rPr lang="it-IT" smtClean="0"/>
              <a:t>29/06/17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A66C3F0-F9D2-5A49-B831-924A6281523B}" type="slidenum">
              <a:rPr lang="it-IT" smtClean="0"/>
              <a:t>‹n.›</a:t>
            </a:fld>
            <a:endParaRPr lang="it-I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9076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8B0C-6BAA-FF4F-B291-19A626CCB3C9}" type="datetimeFigureOut">
              <a:rPr lang="it-IT" smtClean="0"/>
              <a:t>29/06/17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C3F0-F9D2-5A49-B831-924A628152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6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8B0C-6BAA-FF4F-B291-19A626CCB3C9}" type="datetimeFigureOut">
              <a:rPr lang="it-IT" smtClean="0"/>
              <a:t>29/06/17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C3F0-F9D2-5A49-B831-924A628152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971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8B0C-6BAA-FF4F-B291-19A626CCB3C9}" type="datetimeFigureOut">
              <a:rPr lang="it-IT" smtClean="0"/>
              <a:t>29/06/17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C3F0-F9D2-5A49-B831-924A6281523B}" type="slidenum">
              <a:rPr lang="it-IT" smtClean="0"/>
              <a:t>‹n.›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3077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8B0C-6BAA-FF4F-B291-19A626CCB3C9}" type="datetimeFigureOut">
              <a:rPr lang="it-IT" smtClean="0"/>
              <a:t>29/06/17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C3F0-F9D2-5A49-B831-924A628152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137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8B0C-6BAA-FF4F-B291-19A626CCB3C9}" type="datetimeFigureOut">
              <a:rPr lang="it-IT" smtClean="0"/>
              <a:t>29/06/17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C3F0-F9D2-5A49-B831-924A628152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183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8B0C-6BAA-FF4F-B291-19A626CCB3C9}" type="datetimeFigureOut">
              <a:rPr lang="it-IT" smtClean="0"/>
              <a:t>29/06/17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C3F0-F9D2-5A49-B831-924A628152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823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8B0C-6BAA-FF4F-B291-19A626CCB3C9}" type="datetimeFigureOut">
              <a:rPr lang="it-IT" smtClean="0"/>
              <a:t>29/06/17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C3F0-F9D2-5A49-B831-924A628152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2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8B0C-6BAA-FF4F-B291-19A626CCB3C9}" type="datetimeFigureOut">
              <a:rPr lang="it-IT" smtClean="0"/>
              <a:t>29/06/17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C3F0-F9D2-5A49-B831-924A628152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63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8B0C-6BAA-FF4F-B291-19A626CCB3C9}" type="datetimeFigureOut">
              <a:rPr lang="it-IT" smtClean="0"/>
              <a:t>29/06/17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C3F0-F9D2-5A49-B831-924A628152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1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8B0C-6BAA-FF4F-B291-19A626CCB3C9}" type="datetimeFigureOut">
              <a:rPr lang="it-IT" smtClean="0"/>
              <a:t>29/06/17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C3F0-F9D2-5A49-B831-924A628152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8709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8B0C-6BAA-FF4F-B291-19A626CCB3C9}" type="datetimeFigureOut">
              <a:rPr lang="it-IT" smtClean="0"/>
              <a:t>29/06/17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C3F0-F9D2-5A49-B831-924A628152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541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8B0C-6BAA-FF4F-B291-19A626CCB3C9}" type="datetimeFigureOut">
              <a:rPr lang="it-IT" smtClean="0"/>
              <a:t>29/06/17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C3F0-F9D2-5A49-B831-924A628152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3312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8B0C-6BAA-FF4F-B291-19A626CCB3C9}" type="datetimeFigureOut">
              <a:rPr lang="it-IT" smtClean="0"/>
              <a:t>29/06/17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C3F0-F9D2-5A49-B831-924A628152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9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8B0C-6BAA-FF4F-B291-19A626CCB3C9}" type="datetimeFigureOut">
              <a:rPr lang="it-IT" smtClean="0"/>
              <a:t>29/06/17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C3F0-F9D2-5A49-B831-924A628152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822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8B0C-6BAA-FF4F-B291-19A626CCB3C9}" type="datetimeFigureOut">
              <a:rPr lang="it-IT" smtClean="0"/>
              <a:t>29/06/17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C3F0-F9D2-5A49-B831-924A628152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040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8B0C-6BAA-FF4F-B291-19A626CCB3C9}" type="datetimeFigureOut">
              <a:rPr lang="it-IT" smtClean="0"/>
              <a:t>29/06/17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C3F0-F9D2-5A49-B831-924A628152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4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5C98B0C-6BAA-FF4F-B291-19A626CCB3C9}" type="datetimeFigureOut">
              <a:rPr lang="it-IT" smtClean="0"/>
              <a:t>29/06/17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A66C3F0-F9D2-5A49-B831-924A628152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8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233265" y="149290"/>
            <a:ext cx="10847243" cy="5225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400" b="1" dirty="0">
                <a:solidFill>
                  <a:schemeClr val="accent1"/>
                </a:solidFill>
                <a:ea typeface="+mj-ea"/>
                <a:cs typeface="+mj-cs"/>
              </a:rPr>
              <a:t>Inclusione</a:t>
            </a:r>
          </a:p>
          <a:p>
            <a:pPr marL="0" indent="0" algn="ctr">
              <a:buNone/>
            </a:pPr>
            <a:r>
              <a:rPr lang="it-IT" sz="4400" b="1" dirty="0">
                <a:solidFill>
                  <a:schemeClr val="accent1"/>
                </a:solidFill>
                <a:ea typeface="+mj-ea"/>
                <a:cs typeface="+mj-cs"/>
              </a:rPr>
              <a:t>Aspetti normativi</a:t>
            </a:r>
          </a:p>
          <a:p>
            <a:pPr marL="0" indent="0" algn="ctr">
              <a:buNone/>
            </a:pPr>
            <a:r>
              <a:rPr lang="it-IT" dirty="0" smtClean="0"/>
              <a:t>27/10/2010</a:t>
            </a:r>
            <a:endParaRPr lang="it-IT" dirty="0"/>
          </a:p>
          <a:p>
            <a:pPr marL="0" indent="0" algn="r">
              <a:buNone/>
            </a:pPr>
            <a:r>
              <a:rPr lang="it-IT" sz="1600" dirty="0" smtClean="0"/>
              <a:t>A </a:t>
            </a:r>
            <a:r>
              <a:rPr lang="it-IT" sz="1600" cap="none" dirty="0" smtClean="0"/>
              <a:t>cura del DS Dott. Salvatore La Vecchia   -</a:t>
            </a:r>
            <a:endParaRPr lang="it-IT" sz="1600" cap="none" dirty="0"/>
          </a:p>
        </p:txBody>
      </p:sp>
    </p:spTree>
    <p:extLst>
      <p:ext uri="{BB962C8B-B14F-4D97-AF65-F5344CB8AC3E}">
        <p14:creationId xmlns:p14="http://schemas.microsoft.com/office/powerpoint/2010/main" val="1859905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 smtClean="0"/>
              <a:t/>
            </a:r>
            <a:br>
              <a:rPr lang="it-IT" sz="4000" b="1" dirty="0" smtClean="0"/>
            </a:br>
            <a:r>
              <a:rPr lang="it-IT" sz="4000" b="1" dirty="0" smtClean="0"/>
              <a:t>LINEE GUIDA 2011</a:t>
            </a:r>
            <a:br>
              <a:rPr lang="it-IT" sz="4000" b="1" dirty="0" smtClean="0"/>
            </a:b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38200" y="1554480"/>
            <a:ext cx="10515600" cy="43346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dirty="0">
                <a:latin typeface="Arial Hebrew" charset="0"/>
                <a:ea typeface="Arial Hebrew" charset="0"/>
                <a:cs typeface="Arial Hebrew" charset="0"/>
              </a:rPr>
              <a:t>VALUTAZIONE FORMATIVA E VALUTAZIONE </a:t>
            </a:r>
            <a:r>
              <a:rPr lang="it-IT" sz="2400" b="1" dirty="0" smtClean="0">
                <a:latin typeface="Arial Hebrew" charset="0"/>
                <a:ea typeface="Arial Hebrew" charset="0"/>
                <a:cs typeface="Arial Hebrew" charset="0"/>
              </a:rPr>
              <a:t>FINALE</a:t>
            </a:r>
            <a:endParaRPr lang="it-IT" sz="2400" dirty="0" smtClean="0">
              <a:latin typeface="Arial Hebrew" charset="0"/>
              <a:ea typeface="Arial Hebrew" charset="0"/>
              <a:cs typeface="Arial Hebrew" charset="0"/>
            </a:endParaRPr>
          </a:p>
          <a:p>
            <a:pPr marL="0" indent="0">
              <a:buNone/>
            </a:pPr>
            <a:r>
              <a:rPr lang="it-IT" sz="2400" dirty="0" smtClean="0">
                <a:latin typeface="Arial Hebrew" charset="0"/>
                <a:ea typeface="Arial Hebrew" charset="0"/>
                <a:cs typeface="Arial Hebrew" charset="0"/>
              </a:rPr>
              <a:t>«…andranno specificate le </a:t>
            </a:r>
            <a:r>
              <a:rPr lang="it-IT" sz="2400" dirty="0">
                <a:latin typeface="Arial Hebrew" charset="0"/>
                <a:ea typeface="Arial Hebrew" charset="0"/>
                <a:cs typeface="Arial Hebrew" charset="0"/>
              </a:rPr>
              <a:t>modalità attraverso le quali si intende valutare i livelli di apprendimento nelle diverse discipline </a:t>
            </a:r>
            <a:r>
              <a:rPr lang="it-IT" sz="2400" dirty="0" smtClean="0">
                <a:latin typeface="Arial Hebrew" charset="0"/>
                <a:ea typeface="Arial Hebrew" charset="0"/>
                <a:cs typeface="Arial Hebrew" charset="0"/>
              </a:rPr>
              <a:t>o ambiti </a:t>
            </a:r>
            <a:r>
              <a:rPr lang="it-IT" sz="2400" dirty="0">
                <a:latin typeface="Arial Hebrew" charset="0"/>
                <a:ea typeface="Arial Hebrew" charset="0"/>
                <a:cs typeface="Arial Hebrew" charset="0"/>
              </a:rPr>
              <a:t>di studio. Dovrà essere ad esempio esplicitamente </a:t>
            </a:r>
            <a:r>
              <a:rPr lang="it-IT" sz="2400" dirty="0" smtClean="0">
                <a:latin typeface="Arial Hebrew" charset="0"/>
                <a:ea typeface="Arial Hebrew" charset="0"/>
                <a:cs typeface="Arial Hebrew" charset="0"/>
              </a:rPr>
              <a:t>«esclusa </a:t>
            </a:r>
            <a:r>
              <a:rPr lang="it-IT" sz="2400" dirty="0">
                <a:latin typeface="Arial Hebrew" charset="0"/>
                <a:ea typeface="Arial Hebrew" charset="0"/>
                <a:cs typeface="Arial Hebrew" charset="0"/>
              </a:rPr>
              <a:t>la valutazione della </a:t>
            </a:r>
            <a:r>
              <a:rPr lang="it-IT" sz="2400" b="1" dirty="0" smtClean="0">
                <a:latin typeface="Arial Hebrew" charset="0"/>
                <a:ea typeface="Arial Hebrew" charset="0"/>
                <a:cs typeface="Arial Hebrew" charset="0"/>
              </a:rPr>
              <a:t>correttezza ortografica </a:t>
            </a:r>
            <a:r>
              <a:rPr lang="it-IT" sz="2400" b="1" dirty="0">
                <a:latin typeface="Arial Hebrew" charset="0"/>
                <a:ea typeface="Arial Hebrew" charset="0"/>
                <a:cs typeface="Arial Hebrew" charset="0"/>
              </a:rPr>
              <a:t>e sintattica </a:t>
            </a:r>
            <a:r>
              <a:rPr lang="it-IT" sz="2400" dirty="0">
                <a:latin typeface="Arial Hebrew" charset="0"/>
                <a:ea typeface="Arial Hebrew" charset="0"/>
                <a:cs typeface="Arial Hebrew" charset="0"/>
              </a:rPr>
              <a:t>per gli allievi disgrafici o disortografici etc</a:t>
            </a:r>
            <a:r>
              <a:rPr lang="it-IT" sz="2400" dirty="0" smtClean="0">
                <a:latin typeface="Arial Hebrew" charset="0"/>
                <a:ea typeface="Arial Hebrew" charset="0"/>
                <a:cs typeface="Arial Hebrew" charset="0"/>
              </a:rPr>
              <a:t>. </a:t>
            </a:r>
            <a:r>
              <a:rPr lang="it-IT" sz="2400" dirty="0">
                <a:latin typeface="Arial Hebrew" charset="0"/>
                <a:ea typeface="Arial Hebrew" charset="0"/>
                <a:cs typeface="Arial Hebrew" charset="0"/>
              </a:rPr>
              <a:t>Per ogni disciplina </a:t>
            </a:r>
            <a:r>
              <a:rPr lang="it-IT" sz="2400" dirty="0" smtClean="0">
                <a:latin typeface="Arial Hebrew" charset="0"/>
                <a:ea typeface="Arial Hebrew" charset="0"/>
                <a:cs typeface="Arial Hebrew" charset="0"/>
              </a:rPr>
              <a:t>andranno pertanto </a:t>
            </a:r>
            <a:r>
              <a:rPr lang="it-IT" sz="2400" dirty="0">
                <a:latin typeface="Arial Hebrew" charset="0"/>
                <a:ea typeface="Arial Hebrew" charset="0"/>
                <a:cs typeface="Arial Hebrew" charset="0"/>
              </a:rPr>
              <a:t>individuate le modalità che consentano di appurare l’effettivo livello di apprendimento</a:t>
            </a:r>
            <a:r>
              <a:rPr lang="it-IT" sz="2400" dirty="0" smtClean="0">
                <a:latin typeface="Arial Hebrew" charset="0"/>
                <a:ea typeface="Arial Hebrew" charset="0"/>
                <a:cs typeface="Arial Hebrew" charset="0"/>
              </a:rPr>
              <a:t>.»</a:t>
            </a:r>
            <a:endParaRPr lang="it-IT" sz="2400" dirty="0">
              <a:latin typeface="Arial Hebrew" charset="0"/>
              <a:ea typeface="Arial Hebrew" charset="0"/>
              <a:cs typeface="Arial Hebr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it-IT" b="1" dirty="0"/>
              <a:t>LINEE GUIDA 2011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38200" y="1512917"/>
            <a:ext cx="10515600" cy="44473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ASSEGNAZIONE DEI COMPITI A CASA</a:t>
            </a:r>
            <a:endParaRPr lang="it-IT" dirty="0" smtClean="0">
              <a:latin typeface="Arial Hebrew" charset="0"/>
              <a:ea typeface="Arial Hebrew" charset="0"/>
              <a:cs typeface="Arial Hebrew" charset="0"/>
            </a:endParaRPr>
          </a:p>
          <a:p>
            <a:pPr marL="0" indent="0">
              <a:buNone/>
            </a:pP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Indicare «in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ordine all’assegnazione dei compiti a casa:</a:t>
            </a:r>
          </a:p>
          <a:p>
            <a:pPr marL="0" indent="0">
              <a:buNone/>
            </a:pP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-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come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 vengono assegnati (con fotocopie, con nastri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registrati...);</a:t>
            </a:r>
            <a:endParaRPr lang="it-IT" dirty="0">
              <a:latin typeface="Arial Hebrew" charset="0"/>
              <a:ea typeface="Arial Hebrew" charset="0"/>
              <a:cs typeface="Arial Hebrew" charset="0"/>
            </a:endParaRPr>
          </a:p>
          <a:p>
            <a:pPr marL="0" indent="0">
              <a:buNone/>
            </a:pP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- in quale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quantità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 vengono assegnati (tenere conto che i ragazzi con DSA sono lenti e fanno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molta più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fatica degli altri, quindi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«occorre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selezionare gli aspetti fondamentali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di ogni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apprendimento»);</a:t>
            </a:r>
            <a:endParaRPr lang="it-IT" dirty="0">
              <a:latin typeface="Arial Hebrew" charset="0"/>
              <a:ea typeface="Arial Hebrew" charset="0"/>
              <a:cs typeface="Arial Hebrew" charset="0"/>
            </a:endParaRPr>
          </a:p>
          <a:p>
            <a:pPr marL="0" indent="0">
              <a:buNone/>
            </a:pP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- con quali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scadenze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 vengono assegnati,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evitando sovrapposizioni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e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sovraccarichi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;</a:t>
            </a:r>
          </a:p>
          <a:p>
            <a:pPr marL="0" indent="0">
              <a:buNone/>
            </a:pP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- con quali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modalità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 possono essere realizzati, se quelle consuete risultano impossibili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o difficoltose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73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/>
              <a:t>LINEE GUIDA 2011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38200" y="1306287"/>
            <a:ext cx="10515600" cy="444612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2800" b="1" dirty="0">
                <a:latin typeface="Arial Hebrew" charset="0"/>
                <a:ea typeface="Arial Hebrew" charset="0"/>
                <a:cs typeface="Arial Hebrew" charset="0"/>
              </a:rPr>
              <a:t>FIRMA DEL PDP E PRIVACY</a:t>
            </a:r>
            <a:endParaRPr lang="it-IT" sz="2800" dirty="0" smtClean="0">
              <a:latin typeface="Arial Hebrew" charset="0"/>
              <a:ea typeface="Arial Hebrew" charset="0"/>
              <a:cs typeface="Arial Hebrew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Con la “</a:t>
            </a: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firma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la famiglia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… autorizza il CdC 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ad utilizzare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tutti gli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strumenti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indicati… A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seconda della gravità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del problema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il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trattamento differenziato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sarà più o meno evidente, ma comunque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non </a:t>
            </a: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occultabile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…</a:t>
            </a:r>
            <a:endParaRPr lang="it-IT" dirty="0">
              <a:latin typeface="Arial Hebrew" charset="0"/>
              <a:ea typeface="Arial Hebrew" charset="0"/>
              <a:cs typeface="Arial Hebrew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Se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la famiglia non vuole che siano rese palesi le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difficoltà dello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studente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… non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si riveli alla classe la condizione del figlio, lo deve dichiarare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ed essere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consapevole delle conseguenze.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Rifiutando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 l’adozione delle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misure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 indicate nel PDP per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il successo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scolastico si assume anche la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responsabilità di un suo eventuale </a:t>
            </a: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insuccesso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…” </a:t>
            </a:r>
          </a:p>
          <a:p>
            <a:pPr marL="0" indent="0" algn="just">
              <a:buNone/>
            </a:pP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La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diagnosi </a:t>
            </a: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di DSA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rientra nei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dati sensibili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… tutti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i docenti del Consiglio di Classe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 sono vincolati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all’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obbligo della riservatezza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80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98505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/>
              <a:t/>
            </a:r>
            <a:br>
              <a:rPr lang="it-IT" sz="3600" b="1" dirty="0" smtClean="0"/>
            </a:br>
            <a:r>
              <a:rPr lang="it-IT" sz="3600" b="1" dirty="0" smtClean="0"/>
              <a:t/>
            </a:r>
            <a:br>
              <a:rPr lang="it-IT" sz="3600" b="1" dirty="0" smtClean="0"/>
            </a:br>
            <a:r>
              <a:rPr lang="it-IT" sz="3600" b="1" dirty="0" smtClean="0"/>
              <a:t>DIRETTIVA 27/12/2012 </a:t>
            </a:r>
            <a:br>
              <a:rPr lang="it-IT" sz="3600" b="1" dirty="0" smtClean="0"/>
            </a:br>
            <a:r>
              <a:rPr lang="it-IT" sz="3600" b="1" dirty="0" smtClean="0"/>
              <a:t> BISOGNI EDUCATIVI SPECIALI (BES)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800" y="1911928"/>
            <a:ext cx="10394707" cy="346265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it-IT" dirty="0" smtClean="0">
              <a:latin typeface="Arial Hebrew" charset="0"/>
              <a:ea typeface="Arial Hebrew" charset="0"/>
              <a:cs typeface="Arial Hebrew" charset="0"/>
            </a:endParaRPr>
          </a:p>
          <a:p>
            <a:pPr marL="0" indent="0" algn="just">
              <a:buNone/>
            </a:pP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Modello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diagnostico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ICF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 (</a:t>
            </a:r>
            <a:r>
              <a:rPr lang="it-IT" i="1" dirty="0">
                <a:latin typeface="Arial Hebrew" charset="0"/>
                <a:ea typeface="Arial Hebrew" charset="0"/>
                <a:cs typeface="Arial Hebrew" charset="0"/>
              </a:rPr>
              <a:t>International </a:t>
            </a:r>
            <a:r>
              <a:rPr lang="it-IT" i="1" dirty="0" err="1">
                <a:latin typeface="Arial Hebrew" charset="0"/>
                <a:ea typeface="Arial Hebrew" charset="0"/>
                <a:cs typeface="Arial Hebrew" charset="0"/>
              </a:rPr>
              <a:t>Classification</a:t>
            </a:r>
            <a:r>
              <a:rPr lang="it-IT" i="1" dirty="0">
                <a:latin typeface="Arial Hebrew" charset="0"/>
                <a:ea typeface="Arial Hebrew" charset="0"/>
                <a:cs typeface="Arial Hebrew" charset="0"/>
              </a:rPr>
              <a:t> of </a:t>
            </a:r>
            <a:r>
              <a:rPr lang="it-IT" i="1" dirty="0" err="1" smtClean="0">
                <a:latin typeface="Arial Hebrew" charset="0"/>
                <a:ea typeface="Arial Hebrew" charset="0"/>
                <a:cs typeface="Arial Hebrew" charset="0"/>
              </a:rPr>
              <a:t>Functioning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) dell’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OMS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: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considerare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la persona nella sua totalità, in una prospettiva </a:t>
            </a:r>
            <a:r>
              <a:rPr lang="it-IT" dirty="0" err="1" smtClean="0">
                <a:latin typeface="Arial Hebrew" charset="0"/>
                <a:ea typeface="Arial Hebrew" charset="0"/>
                <a:cs typeface="Arial Hebrew" charset="0"/>
              </a:rPr>
              <a:t>bio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-</a:t>
            </a:r>
            <a:r>
              <a:rPr lang="it-IT" dirty="0" err="1" smtClean="0">
                <a:latin typeface="Arial Hebrew" charset="0"/>
                <a:ea typeface="Arial Hebrew" charset="0"/>
                <a:cs typeface="Arial Hebrew" charset="0"/>
              </a:rPr>
              <a:t>psico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-sociale… può manifestare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Bisogni Educativi Speciali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: o per motivi fisici, biologici, fisiologici o anche per motivi psicologici, sociali, rispetto ai quali è necessario che le scuole offrano adeguata e personalizzata risposta…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potenzia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la cultura dell’inclusione,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mediante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un </a:t>
            </a: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approfondimento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delle </a:t>
            </a: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competenze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degli insegnanti </a:t>
            </a: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curricolari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…</a:t>
            </a:r>
          </a:p>
          <a:p>
            <a:pPr marL="0" indent="0" algn="just">
              <a:buNone/>
            </a:pP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…la “presa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in carico” dell’alunno con BES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avviene da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parte di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ciascun docente curricolare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e di tutto il team di docenti coinvolto,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non solo dall’insegnante per il sostegno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. </a:t>
            </a:r>
            <a:endParaRPr lang="it-IT" dirty="0" smtClean="0">
              <a:latin typeface="Arial Hebrew" charset="0"/>
              <a:ea typeface="Arial Hebrew" charset="0"/>
              <a:cs typeface="Arial Hebrew" charset="0"/>
            </a:endParaRP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73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3719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DIRETTIVA </a:t>
            </a:r>
            <a:r>
              <a:rPr lang="it-IT" b="1" dirty="0"/>
              <a:t>27/12/2012 </a:t>
            </a: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38200" y="1321725"/>
            <a:ext cx="10515600" cy="441405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BISOGNI EDUCATIVI SPECIALI (BES)</a:t>
            </a:r>
            <a:endParaRPr lang="it-IT" dirty="0" smtClean="0">
              <a:latin typeface="Arial Hebrew" charset="0"/>
              <a:ea typeface="Arial Hebrew" charset="0"/>
              <a:cs typeface="Arial Hebrew" charset="0"/>
            </a:endParaRPr>
          </a:p>
          <a:p>
            <a:pPr marL="0" indent="0">
              <a:buNone/>
            </a:pP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…alcune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tipologie di disturbi, non esplicitati nella legge 170/2010,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danno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diritto ad usufruire delle stesse misure ivi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previste… </a:t>
            </a: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DISPRASSIA</a:t>
            </a:r>
          </a:p>
          <a:p>
            <a:pPr marL="0" indent="0">
              <a:buNone/>
            </a:pP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…studenti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con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problemi di controllo </a:t>
            </a:r>
            <a:r>
              <a:rPr lang="it-IT" b="1" dirty="0" err="1">
                <a:latin typeface="Arial Hebrew" charset="0"/>
                <a:ea typeface="Arial Hebrew" charset="0"/>
                <a:cs typeface="Arial Hebrew" charset="0"/>
              </a:rPr>
              <a:t>attentivo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e/o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dell’attività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 </a:t>
            </a:r>
            <a:endParaRPr lang="it-IT" dirty="0" smtClean="0">
              <a:latin typeface="Arial Hebrew" charset="0"/>
              <a:ea typeface="Arial Hebrew" charset="0"/>
              <a:cs typeface="Arial Hebrew" charset="0"/>
            </a:endParaRPr>
          </a:p>
          <a:p>
            <a:pPr marL="0" indent="0">
              <a:buNone/>
            </a:pP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A.D.H.D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.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(</a:t>
            </a:r>
            <a:r>
              <a:rPr lang="it-IT" i="1" dirty="0" err="1">
                <a:latin typeface="Arial Hebrew" charset="0"/>
                <a:ea typeface="Arial Hebrew" charset="0"/>
                <a:cs typeface="Arial Hebrew" charset="0"/>
              </a:rPr>
              <a:t>Attention</a:t>
            </a:r>
            <a:r>
              <a:rPr lang="it-IT" i="1" dirty="0">
                <a:latin typeface="Arial Hebrew" charset="0"/>
                <a:ea typeface="Arial Hebrew" charset="0"/>
                <a:cs typeface="Arial Hebrew" charset="0"/>
              </a:rPr>
              <a:t> Deficit </a:t>
            </a:r>
            <a:r>
              <a:rPr lang="it-IT" i="1" dirty="0" err="1">
                <a:latin typeface="Arial Hebrew" charset="0"/>
                <a:ea typeface="Arial Hebrew" charset="0"/>
                <a:cs typeface="Arial Hebrew" charset="0"/>
              </a:rPr>
              <a:t>Hyperactivity</a:t>
            </a:r>
            <a:r>
              <a:rPr lang="it-IT" i="1" dirty="0">
                <a:latin typeface="Arial Hebrew" charset="0"/>
                <a:ea typeface="Arial Hebrew" charset="0"/>
                <a:cs typeface="Arial Hebrew" charset="0"/>
              </a:rPr>
              <a:t> </a:t>
            </a:r>
            <a:r>
              <a:rPr lang="it-IT" i="1" dirty="0" err="1" smtClean="0">
                <a:latin typeface="Arial Hebrew" charset="0"/>
                <a:ea typeface="Arial Hebrew" charset="0"/>
                <a:cs typeface="Arial Hebrew" charset="0"/>
              </a:rPr>
              <a:t>Disorder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) in Italiano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di D.D.A.I. (</a:t>
            </a: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Deficit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da disturbo dell’attenzione e dell’iperattività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): ha una causa neurobiologica e genera difficoltà di pianificazione, di apprendimento e di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socializzazione…</a:t>
            </a:r>
          </a:p>
          <a:p>
            <a:pPr marL="0" indent="0">
              <a:buNone/>
            </a:pP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…alunni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con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potenziali intellettivi non </a:t>
            </a: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ottimali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con funzionamento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cognitivo (intellettivo) limite (o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borderline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)…</a:t>
            </a:r>
          </a:p>
          <a:p>
            <a:pPr marL="0" indent="0">
              <a:buNone/>
            </a:pP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…adottare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una didattica che sia ‘denominatore comune’ per tutti gli alunni e che non lasci indietro nessuno: una didattica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inclusiva… </a:t>
            </a:r>
            <a:endParaRPr lang="it-IT" dirty="0">
              <a:latin typeface="Arial Hebrew" charset="0"/>
              <a:ea typeface="Arial Hebrew" charset="0"/>
              <a:cs typeface="Arial Hebr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0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C. M. N. 8 DEL 6 MARZO 2013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Tutti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gli studenti in difficoltà il diritto alla personalizzazione dell’apprendimento…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Piano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Didattico Personalizzato (PDP) frutto di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“</a:t>
            </a: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un’elaborazione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collegiale, corresponsabile e </a:t>
            </a: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partecipata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”…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include “progettazioni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didattico-educative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calibrate sui livelli minimi attesi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per le competenze in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uscita” </a:t>
            </a:r>
          </a:p>
          <a:p>
            <a:pPr marL="0" indent="0">
              <a:buNone/>
            </a:pP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DSA: In attesa di certificazione si adottano le misure della L. 170/10</a:t>
            </a:r>
          </a:p>
          <a:p>
            <a:pPr marL="0" indent="0">
              <a:buNone/>
            </a:pPr>
            <a:endParaRPr lang="it-IT" dirty="0">
              <a:latin typeface="Arial Hebrew" charset="0"/>
              <a:ea typeface="Arial Hebrew" charset="0"/>
              <a:cs typeface="Arial Hebrew" charset="0"/>
            </a:endParaRPr>
          </a:p>
          <a:p>
            <a:pPr marL="0" indent="0">
              <a:buNone/>
            </a:pP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BES: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nessuna “dispensa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dalle prove scritte di lingua straniera se non in presenza di uno specifico disturbo clinicamente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diagnosticato”</a:t>
            </a:r>
            <a:endParaRPr lang="it-IT" dirty="0">
              <a:latin typeface="Arial Hebrew" charset="0"/>
              <a:ea typeface="Arial Hebrew" charset="0"/>
              <a:cs typeface="Arial Hebr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C. M. N. 8 DEL 6 MARZO 2013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“…i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compiti del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Gruppo di lavoro e di studio d’Istituto (GLHI)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si estendono alle problematiche relative a tutti i BES…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integrati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 da tutte le risorse specifiche e di coordinamento presenti nella scuola (funzioni strumentali, insegnanti per il sostegno,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assistenti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alla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comunicazione…)</a:t>
            </a:r>
          </a:p>
          <a:p>
            <a:pPr marL="0" indent="0">
              <a:buNone/>
            </a:pP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in modo da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assicurare all’interno del corpo docente il trasferimento capillare delle azioni di miglioramento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intraprese e un’efficace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capacità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di rilevazione e intervento sulle criticità all’interno delle classi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.</a:t>
            </a:r>
          </a:p>
          <a:p>
            <a:pPr marL="0" indent="0">
              <a:buNone/>
            </a:pP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È questo il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Gruppo di lavoro per </a:t>
            </a: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l’inclusione (GLI)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… elabora proposta entro giugno il </a:t>
            </a: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PAI (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Piano Annuale per </a:t>
            </a: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l’</a:t>
            </a:r>
            <a:r>
              <a:rPr lang="it-IT" b="1" dirty="0" err="1" smtClean="0">
                <a:latin typeface="Arial Hebrew" charset="0"/>
                <a:ea typeface="Arial Hebrew" charset="0"/>
                <a:cs typeface="Arial Hebrew" charset="0"/>
              </a:rPr>
              <a:t>Inclusività</a:t>
            </a: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)</a:t>
            </a:r>
            <a:endParaRPr lang="it-IT" b="1" dirty="0">
              <a:latin typeface="Arial Hebrew" charset="0"/>
              <a:ea typeface="Arial Hebrew" charset="0"/>
              <a:cs typeface="Arial Hebr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C. M. N. 8 DEL 6 MARZO </a:t>
            </a:r>
            <a:r>
              <a:rPr lang="it-IT" b="1" dirty="0" smtClean="0"/>
              <a:t>2013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Sulla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base del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PAI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 i singoli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GLHO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 (Gruppo di lavoro per l'handicap operativo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) elaborano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il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PEI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 (Piano Educativo Individualizzato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)</a:t>
            </a:r>
          </a:p>
          <a:p>
            <a:pPr marL="0" indent="0">
              <a:buNone/>
            </a:pPr>
            <a:endParaRPr lang="it-IT" dirty="0">
              <a:latin typeface="Arial Hebrew" charset="0"/>
              <a:ea typeface="Arial Hebrew" charset="0"/>
              <a:cs typeface="Arial Hebrew" charset="0"/>
            </a:endParaRPr>
          </a:p>
          <a:p>
            <a:pPr marL="0" indent="0">
              <a:buNone/>
            </a:pP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Esplicitare nel </a:t>
            </a: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POF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:</a:t>
            </a:r>
          </a:p>
          <a:p>
            <a:pPr>
              <a:buFontTx/>
              <a:buChar char="-"/>
            </a:pP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concreto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impegno programmatico per l’inclusione…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la </a:t>
            </a: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trasversalità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delle prassi di inclusione negli ambiti dell’insegnamento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curricolare</a:t>
            </a:r>
          </a:p>
          <a:p>
            <a:pPr>
              <a:buFontTx/>
              <a:buChar char="-"/>
            </a:pP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Formazione</a:t>
            </a:r>
            <a:endParaRPr lang="it-IT" dirty="0">
              <a:latin typeface="Arial Hebrew" charset="0"/>
              <a:ea typeface="Arial Hebrew" charset="0"/>
              <a:cs typeface="Arial Hebr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145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latin typeface="+mn-lt"/>
              </a:rPr>
              <a:t/>
            </a:r>
            <a:br>
              <a:rPr lang="it-IT" b="1" dirty="0" smtClean="0">
                <a:latin typeface="+mn-lt"/>
              </a:rPr>
            </a:br>
            <a:r>
              <a:rPr lang="it-IT" sz="4900" b="1" dirty="0" smtClean="0">
                <a:latin typeface="+mn-lt"/>
              </a:rPr>
              <a:t>INCLUSIONE</a:t>
            </a:r>
            <a:r>
              <a:rPr lang="it-IT" sz="2800" b="1" dirty="0"/>
              <a:t/>
            </a:r>
            <a:br>
              <a:rPr lang="it-IT" sz="2800" b="1" dirty="0"/>
            </a:b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3"/>
          </p:nvPr>
        </p:nvSpPr>
        <p:spPr>
          <a:xfrm>
            <a:off x="780011" y="1369919"/>
            <a:ext cx="10515600" cy="418298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sz="3600" dirty="0" smtClean="0">
                <a:latin typeface="Arial Hebrew" charset="0"/>
                <a:ea typeface="Arial Hebrew" charset="0"/>
                <a:cs typeface="Arial Hebrew" charset="0"/>
              </a:rPr>
              <a:t>“… </a:t>
            </a:r>
            <a:r>
              <a:rPr lang="it-IT" sz="3600" dirty="0">
                <a:latin typeface="Arial Hebrew" charset="0"/>
                <a:ea typeface="Arial Hebrew" charset="0"/>
                <a:cs typeface="Arial Hebrew" charset="0"/>
              </a:rPr>
              <a:t>è opportuno assumere un </a:t>
            </a:r>
            <a:r>
              <a:rPr lang="it-IT" sz="3600" b="1" dirty="0">
                <a:latin typeface="Arial Hebrew" charset="0"/>
                <a:ea typeface="Arial Hebrew" charset="0"/>
                <a:cs typeface="Arial Hebrew" charset="0"/>
              </a:rPr>
              <a:t>approccio</a:t>
            </a:r>
            <a:r>
              <a:rPr lang="it-IT" sz="3600" dirty="0">
                <a:latin typeface="Arial Hebrew" charset="0"/>
                <a:ea typeface="Arial Hebrew" charset="0"/>
                <a:cs typeface="Arial Hebrew" charset="0"/>
              </a:rPr>
              <a:t> decisamente </a:t>
            </a:r>
            <a:r>
              <a:rPr lang="it-IT" sz="3600" b="1" dirty="0">
                <a:latin typeface="Arial Hebrew" charset="0"/>
                <a:ea typeface="Arial Hebrew" charset="0"/>
                <a:cs typeface="Arial Hebrew" charset="0"/>
              </a:rPr>
              <a:t>educativo</a:t>
            </a:r>
            <a:r>
              <a:rPr lang="it-IT" sz="3600" dirty="0">
                <a:latin typeface="Arial Hebrew" charset="0"/>
                <a:ea typeface="Arial Hebrew" charset="0"/>
                <a:cs typeface="Arial Hebrew" charset="0"/>
              </a:rPr>
              <a:t>… </a:t>
            </a:r>
            <a:r>
              <a:rPr lang="it-IT" sz="3600" dirty="0" smtClean="0">
                <a:latin typeface="Arial Hebrew" charset="0"/>
                <a:ea typeface="Arial Hebrew" charset="0"/>
                <a:cs typeface="Arial Hebrew" charset="0"/>
              </a:rPr>
              <a:t>modello </a:t>
            </a:r>
            <a:r>
              <a:rPr lang="it-IT" sz="3600" dirty="0">
                <a:latin typeface="Arial Hebrew" charset="0"/>
                <a:ea typeface="Arial Hebrew" charset="0"/>
                <a:cs typeface="Arial Hebrew" charset="0"/>
              </a:rPr>
              <a:t>diagnostico </a:t>
            </a:r>
            <a:r>
              <a:rPr lang="it-IT" sz="3600" b="1" dirty="0">
                <a:latin typeface="Arial Hebrew" charset="0"/>
                <a:ea typeface="Arial Hebrew" charset="0"/>
                <a:cs typeface="Arial Hebrew" charset="0"/>
              </a:rPr>
              <a:t>ICF</a:t>
            </a:r>
            <a:r>
              <a:rPr lang="it-IT" sz="3600" dirty="0">
                <a:latin typeface="Arial Hebrew" charset="0"/>
                <a:ea typeface="Arial Hebrew" charset="0"/>
                <a:cs typeface="Arial Hebrew" charset="0"/>
              </a:rPr>
              <a:t> (International </a:t>
            </a:r>
            <a:r>
              <a:rPr lang="it-IT" sz="3600" dirty="0" err="1">
                <a:latin typeface="Arial Hebrew" charset="0"/>
                <a:ea typeface="Arial Hebrew" charset="0"/>
                <a:cs typeface="Arial Hebrew" charset="0"/>
              </a:rPr>
              <a:t>Classification</a:t>
            </a:r>
            <a:r>
              <a:rPr lang="it-IT" sz="3600" dirty="0">
                <a:latin typeface="Arial Hebrew" charset="0"/>
                <a:ea typeface="Arial Hebrew" charset="0"/>
                <a:cs typeface="Arial Hebrew" charset="0"/>
              </a:rPr>
              <a:t> of </a:t>
            </a:r>
            <a:r>
              <a:rPr lang="it-IT" sz="3600" dirty="0" err="1">
                <a:latin typeface="Arial Hebrew" charset="0"/>
                <a:ea typeface="Arial Hebrew" charset="0"/>
                <a:cs typeface="Arial Hebrew" charset="0"/>
              </a:rPr>
              <a:t>Functioning</a:t>
            </a:r>
            <a:r>
              <a:rPr lang="it-IT" sz="3600" dirty="0">
                <a:latin typeface="Arial Hebrew" charset="0"/>
                <a:ea typeface="Arial Hebrew" charset="0"/>
                <a:cs typeface="Arial Hebrew" charset="0"/>
              </a:rPr>
              <a:t>) dell’OMS, che considera la </a:t>
            </a:r>
            <a:r>
              <a:rPr lang="it-IT" sz="3600" b="1" dirty="0">
                <a:latin typeface="Arial Hebrew" charset="0"/>
                <a:ea typeface="Arial Hebrew" charset="0"/>
                <a:cs typeface="Arial Hebrew" charset="0"/>
              </a:rPr>
              <a:t>persona nella sua totalità</a:t>
            </a:r>
            <a:r>
              <a:rPr lang="it-IT" sz="3600" dirty="0">
                <a:latin typeface="Arial Hebrew" charset="0"/>
                <a:ea typeface="Arial Hebrew" charset="0"/>
                <a:cs typeface="Arial Hebrew" charset="0"/>
              </a:rPr>
              <a:t>, in una prospettiva</a:t>
            </a:r>
            <a:r>
              <a:rPr lang="it-IT" sz="3600" b="1" dirty="0">
                <a:latin typeface="Arial Hebrew" charset="0"/>
                <a:ea typeface="Arial Hebrew" charset="0"/>
                <a:cs typeface="Arial Hebrew" charset="0"/>
              </a:rPr>
              <a:t> </a:t>
            </a:r>
            <a:r>
              <a:rPr lang="it-IT" sz="3600" b="1" dirty="0" err="1">
                <a:latin typeface="Arial Hebrew" charset="0"/>
                <a:ea typeface="Arial Hebrew" charset="0"/>
                <a:cs typeface="Arial Hebrew" charset="0"/>
              </a:rPr>
              <a:t>bio</a:t>
            </a:r>
            <a:r>
              <a:rPr lang="it-IT" sz="3600" b="1" dirty="0">
                <a:latin typeface="Arial Hebrew" charset="0"/>
                <a:ea typeface="Arial Hebrew" charset="0"/>
                <a:cs typeface="Arial Hebrew" charset="0"/>
              </a:rPr>
              <a:t>-</a:t>
            </a:r>
            <a:r>
              <a:rPr lang="it-IT" sz="3600" b="1" dirty="0" err="1">
                <a:latin typeface="Arial Hebrew" charset="0"/>
                <a:ea typeface="Arial Hebrew" charset="0"/>
                <a:cs typeface="Arial Hebrew" charset="0"/>
              </a:rPr>
              <a:t>psico</a:t>
            </a:r>
            <a:r>
              <a:rPr lang="it-IT" sz="3600" b="1" dirty="0">
                <a:latin typeface="Arial Hebrew" charset="0"/>
                <a:ea typeface="Arial Hebrew" charset="0"/>
                <a:cs typeface="Arial Hebrew" charset="0"/>
              </a:rPr>
              <a:t>-sociale</a:t>
            </a:r>
            <a:r>
              <a:rPr lang="it-IT" sz="3600" dirty="0">
                <a:latin typeface="Arial Hebrew" charset="0"/>
                <a:ea typeface="Arial Hebrew" charset="0"/>
                <a:cs typeface="Arial Hebrew" charset="0"/>
              </a:rPr>
              <a:t>. Fondandosi sul profilo di funzionamento e sull’</a:t>
            </a:r>
            <a:r>
              <a:rPr lang="it-IT" sz="3600" b="1" dirty="0">
                <a:latin typeface="Arial Hebrew" charset="0"/>
                <a:ea typeface="Arial Hebrew" charset="0"/>
                <a:cs typeface="Arial Hebrew" charset="0"/>
              </a:rPr>
              <a:t>analisi del contesto</a:t>
            </a:r>
            <a:r>
              <a:rPr lang="it-IT" sz="3600" dirty="0">
                <a:latin typeface="Arial Hebrew" charset="0"/>
                <a:ea typeface="Arial Hebrew" charset="0"/>
                <a:cs typeface="Arial Hebrew" charset="0"/>
              </a:rPr>
              <a:t>, il modello ICF consente di individuare i Bisogni Educativi Speciali (BES) dell’alunno prescindendo da preclusive tipizzazioni</a:t>
            </a:r>
            <a:r>
              <a:rPr lang="it-IT" sz="3600" dirty="0" smtClean="0">
                <a:latin typeface="Arial Hebrew" charset="0"/>
                <a:ea typeface="Arial Hebrew" charset="0"/>
                <a:cs typeface="Arial Hebrew" charset="0"/>
              </a:rPr>
              <a:t>.” </a:t>
            </a:r>
          </a:p>
          <a:p>
            <a:pPr marL="0" indent="0" algn="r">
              <a:buNone/>
            </a:pP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Dir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. Min. 27/12/12 (Premessa)</a:t>
            </a:r>
          </a:p>
        </p:txBody>
      </p:sp>
    </p:spTree>
    <p:extLst>
      <p:ext uri="{BB962C8B-B14F-4D97-AF65-F5344CB8AC3E}">
        <p14:creationId xmlns:p14="http://schemas.microsoft.com/office/powerpoint/2010/main" val="2286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5281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>
                <a:latin typeface="+mn-lt"/>
              </a:rPr>
              <a:t>QUADRO</a:t>
            </a:r>
            <a:r>
              <a:rPr lang="it-IT" b="1" dirty="0" smtClean="0"/>
              <a:t> </a:t>
            </a:r>
            <a:r>
              <a:rPr lang="it-IT" b="1" dirty="0">
                <a:latin typeface="+mn-lt"/>
              </a:rPr>
              <a:t>NORMATIVO</a:t>
            </a: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3"/>
          </p:nvPr>
        </p:nvSpPr>
        <p:spPr>
          <a:xfrm>
            <a:off x="838200" y="1354975"/>
            <a:ext cx="10515600" cy="45304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4000" dirty="0">
                <a:latin typeface="Arial Hebrew" charset="0"/>
                <a:ea typeface="Arial Hebrew" charset="0"/>
                <a:cs typeface="Arial Hebrew" charset="0"/>
              </a:rPr>
              <a:t>DALL’“</a:t>
            </a:r>
            <a:r>
              <a:rPr lang="it-IT" sz="4000" b="1" dirty="0">
                <a:latin typeface="Arial Hebrew" charset="0"/>
                <a:ea typeface="Arial Hebrew" charset="0"/>
                <a:cs typeface="Arial Hebrew" charset="0"/>
              </a:rPr>
              <a:t>INSERIMENTO</a:t>
            </a:r>
            <a:r>
              <a:rPr lang="it-IT" sz="4000" dirty="0">
                <a:latin typeface="Arial Hebrew" charset="0"/>
                <a:ea typeface="Arial Hebrew" charset="0"/>
                <a:cs typeface="Arial Hebrew" charset="0"/>
              </a:rPr>
              <a:t>” (art. 28, L. 118/1971)</a:t>
            </a:r>
          </a:p>
          <a:p>
            <a:pPr marL="0" indent="0" algn="just">
              <a:buNone/>
            </a:pPr>
            <a:r>
              <a:rPr lang="it-IT" sz="1800" dirty="0">
                <a:latin typeface="Arial Hebrew" charset="0"/>
                <a:ea typeface="Arial Hebrew" charset="0"/>
                <a:cs typeface="Arial Hebrew" charset="0"/>
              </a:rPr>
              <a:t>Esprime l’idea “statica” </a:t>
            </a:r>
            <a:r>
              <a:rPr lang="it-IT" sz="1800" dirty="0" smtClean="0">
                <a:latin typeface="Arial Hebrew" charset="0"/>
                <a:ea typeface="Arial Hebrew" charset="0"/>
                <a:cs typeface="Arial Hebrew" charset="0"/>
              </a:rPr>
              <a:t>di </a:t>
            </a:r>
            <a:r>
              <a:rPr lang="it-IT" sz="1800" dirty="0">
                <a:latin typeface="Arial Hebrew" charset="0"/>
                <a:ea typeface="Arial Hebrew" charset="0"/>
                <a:cs typeface="Arial Hebrew" charset="0"/>
              </a:rPr>
              <a:t>una semplice presenza in </a:t>
            </a:r>
            <a:r>
              <a:rPr lang="it-IT" sz="1800" dirty="0" smtClean="0">
                <a:latin typeface="Arial Hebrew" charset="0"/>
                <a:ea typeface="Arial Hebrew" charset="0"/>
                <a:cs typeface="Arial Hebrew" charset="0"/>
              </a:rPr>
              <a:t>classe</a:t>
            </a:r>
            <a:endParaRPr lang="it-IT" sz="1800" b="1" dirty="0">
              <a:latin typeface="Arial Hebrew" charset="0"/>
              <a:ea typeface="Arial Hebrew" charset="0"/>
              <a:cs typeface="Arial Hebrew" charset="0"/>
            </a:endParaRPr>
          </a:p>
          <a:p>
            <a:pPr algn="just"/>
            <a:r>
              <a:rPr lang="it-IT" sz="4000" dirty="0">
                <a:latin typeface="Arial Hebrew" charset="0"/>
                <a:ea typeface="Arial Hebrew" charset="0"/>
                <a:cs typeface="Arial Hebrew" charset="0"/>
              </a:rPr>
              <a:t>ALL’“</a:t>
            </a:r>
            <a:r>
              <a:rPr lang="it-IT" sz="4000" b="1" dirty="0">
                <a:latin typeface="Arial Hebrew" charset="0"/>
                <a:ea typeface="Arial Hebrew" charset="0"/>
                <a:cs typeface="Arial Hebrew" charset="0"/>
              </a:rPr>
              <a:t>INTEGRAZIONE</a:t>
            </a:r>
            <a:r>
              <a:rPr lang="it-IT" sz="4000" dirty="0">
                <a:latin typeface="Arial Hebrew" charset="0"/>
                <a:ea typeface="Arial Hebrew" charset="0"/>
                <a:cs typeface="Arial Hebrew" charset="0"/>
              </a:rPr>
              <a:t>” (L. 517/77 e L. 104/92)</a:t>
            </a:r>
          </a:p>
          <a:p>
            <a:pPr marL="0" indent="0" algn="just">
              <a:buNone/>
            </a:pPr>
            <a:r>
              <a:rPr lang="it-IT" sz="1900" dirty="0">
                <a:latin typeface="Arial Hebrew" charset="0"/>
                <a:ea typeface="Arial Hebrew" charset="0"/>
                <a:cs typeface="Arial Hebrew" charset="0"/>
              </a:rPr>
              <a:t>Esprime l’idea di un semplice adattamento a un “sistema” che tende a conservare il suo status </a:t>
            </a:r>
            <a:r>
              <a:rPr lang="it-IT" sz="1900" dirty="0" smtClean="0">
                <a:latin typeface="Arial Hebrew" charset="0"/>
                <a:ea typeface="Arial Hebrew" charset="0"/>
                <a:cs typeface="Arial Hebrew" charset="0"/>
              </a:rPr>
              <a:t>quo</a:t>
            </a:r>
            <a:endParaRPr lang="it-IT" sz="1900" dirty="0">
              <a:latin typeface="Arial Hebrew" charset="0"/>
              <a:ea typeface="Arial Hebrew" charset="0"/>
              <a:cs typeface="Arial Hebrew" charset="0"/>
            </a:endParaRPr>
          </a:p>
          <a:p>
            <a:pPr algn="just"/>
            <a:r>
              <a:rPr lang="it-IT" sz="4000" dirty="0">
                <a:latin typeface="Arial Hebrew" charset="0"/>
                <a:ea typeface="Arial Hebrew" charset="0"/>
                <a:cs typeface="Arial Hebrew" charset="0"/>
              </a:rPr>
              <a:t>ALL’“</a:t>
            </a:r>
            <a:r>
              <a:rPr lang="it-IT" sz="4000" b="1" dirty="0">
                <a:latin typeface="Arial Hebrew" charset="0"/>
                <a:ea typeface="Arial Hebrew" charset="0"/>
                <a:cs typeface="Arial Hebrew" charset="0"/>
              </a:rPr>
              <a:t>INCLUSIONE</a:t>
            </a:r>
            <a:r>
              <a:rPr lang="it-IT" sz="4000" dirty="0">
                <a:latin typeface="Arial Hebrew" charset="0"/>
                <a:ea typeface="Arial Hebrew" charset="0"/>
                <a:cs typeface="Arial Hebrew" charset="0"/>
              </a:rPr>
              <a:t>” </a:t>
            </a:r>
            <a:r>
              <a:rPr lang="it-IT" sz="2400" dirty="0">
                <a:latin typeface="Arial Hebrew" charset="0"/>
                <a:ea typeface="Arial Hebrew" charset="0"/>
                <a:cs typeface="Arial Hebrew" charset="0"/>
              </a:rPr>
              <a:t>(L. 18/2010 recepisce convenzione ONU sui diritti delle persone con disabilità) </a:t>
            </a:r>
          </a:p>
          <a:p>
            <a:pPr marL="0" indent="0" algn="just">
              <a:buNone/>
            </a:pPr>
            <a:r>
              <a:rPr lang="it-IT" sz="1900" dirty="0">
                <a:latin typeface="Arial Hebrew" charset="0"/>
                <a:ea typeface="Arial Hebrew" charset="0"/>
                <a:cs typeface="Arial Hebrew" charset="0"/>
              </a:rPr>
              <a:t>Implica la trasformazione del sistema affinché </a:t>
            </a:r>
            <a:r>
              <a:rPr lang="it-IT" sz="1900" dirty="0" smtClean="0">
                <a:latin typeface="Arial Hebrew" charset="0"/>
                <a:ea typeface="Arial Hebrew" charset="0"/>
                <a:cs typeface="Arial Hebrew" charset="0"/>
              </a:rPr>
              <a:t>sia capace di rispondere </a:t>
            </a:r>
            <a:r>
              <a:rPr lang="it-IT" sz="1900" dirty="0">
                <a:latin typeface="Arial Hebrew" charset="0"/>
                <a:ea typeface="Arial Hebrew" charset="0"/>
                <a:cs typeface="Arial Hebrew" charset="0"/>
              </a:rPr>
              <a:t>alle esigenze della diversità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43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Legge </a:t>
            </a:r>
            <a:r>
              <a:rPr lang="it-IT" b="1" dirty="0"/>
              <a:t>104/92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Art. 12 </a:t>
            </a:r>
          </a:p>
          <a:p>
            <a:pPr marL="0" indent="0">
              <a:buNone/>
            </a:pP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È </a:t>
            </a: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garantito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il diritto all'educazione e all'istruzione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della persona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handicappata</a:t>
            </a:r>
          </a:p>
          <a:p>
            <a:pPr marL="0" indent="0" algn="just">
              <a:buNone/>
            </a:pP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L'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integrazione scolastica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ha come obiettivo lo sviluppo delle potenzialità della persona handicappata nell'apprendimento, nella comunicazione, nelle relazioni e nella socializzazione. </a:t>
            </a:r>
            <a:endParaRPr lang="it-IT" dirty="0" smtClean="0">
              <a:latin typeface="Arial Hebrew" charset="0"/>
              <a:ea typeface="Arial Hebrew" charset="0"/>
              <a:cs typeface="Arial Hebrew" charset="0"/>
            </a:endParaRPr>
          </a:p>
          <a:p>
            <a:pPr marL="0" indent="0" algn="just">
              <a:buNone/>
            </a:pP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…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diagnosi </a:t>
            </a: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funzionale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segue </a:t>
            </a: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profilo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dinamico-funzionale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per formulazione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di un piano educativo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individualizzato </a:t>
            </a: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(PEI)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… indica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le caratteristiche fisiche, psichiche e sociali ed affettive dell'alunno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… difficoltà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di apprendimento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e possibilità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di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recupero… le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capacità possedute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da rafforzare e sollecitare …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6440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Legge 104/92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3200" b="1" dirty="0" smtClean="0">
                <a:latin typeface="Arial Hebrew" charset="0"/>
                <a:ea typeface="Arial Hebrew" charset="0"/>
                <a:cs typeface="Arial Hebrew" charset="0"/>
              </a:rPr>
              <a:t>Art. 13 – L’integrazione scolastica </a:t>
            </a:r>
            <a:r>
              <a:rPr lang="it-IT" sz="3200" dirty="0" smtClean="0">
                <a:latin typeface="Arial Hebrew" charset="0"/>
                <a:ea typeface="Arial Hebrew" charset="0"/>
                <a:cs typeface="Arial Hebrew" charset="0"/>
              </a:rPr>
              <a:t>si realizza attraverso: </a:t>
            </a:r>
          </a:p>
          <a:p>
            <a:pPr marL="0" indent="0" algn="just">
              <a:buNone/>
            </a:pPr>
            <a:r>
              <a:rPr lang="it-IT" sz="3200" dirty="0" smtClean="0">
                <a:latin typeface="Arial Hebrew" charset="0"/>
                <a:ea typeface="Arial Hebrew" charset="0"/>
                <a:cs typeface="Arial Hebrew" charset="0"/>
              </a:rPr>
              <a:t>La </a:t>
            </a:r>
            <a:r>
              <a:rPr lang="it-IT" sz="3200" dirty="0">
                <a:latin typeface="Arial Hebrew" charset="0"/>
                <a:ea typeface="Arial Hebrew" charset="0"/>
                <a:cs typeface="Arial Hebrew" charset="0"/>
              </a:rPr>
              <a:t>programmazione coordinata dei servizi scolastici con quelli sanitari, socio-assistenziali, culturali, ricreativi, sportivi e con altre attività sul territorio gestite da enti </a:t>
            </a:r>
            <a:r>
              <a:rPr lang="it-IT" sz="3200" dirty="0" err="1">
                <a:latin typeface="Arial Hebrew" charset="0"/>
                <a:ea typeface="Arial Hebrew" charset="0"/>
                <a:cs typeface="Arial Hebrew" charset="0"/>
              </a:rPr>
              <a:t>pubbici</a:t>
            </a:r>
            <a:r>
              <a:rPr lang="it-IT" sz="3200" dirty="0">
                <a:latin typeface="Arial Hebrew" charset="0"/>
                <a:ea typeface="Arial Hebrew" charset="0"/>
                <a:cs typeface="Arial Hebrew" charset="0"/>
              </a:rPr>
              <a:t> o </a:t>
            </a:r>
            <a:r>
              <a:rPr lang="it-IT" sz="3200" dirty="0" smtClean="0">
                <a:latin typeface="Arial Hebrew" charset="0"/>
                <a:ea typeface="Arial Hebrew" charset="0"/>
                <a:cs typeface="Arial Hebrew" charset="0"/>
              </a:rPr>
              <a:t>privati.</a:t>
            </a:r>
          </a:p>
          <a:p>
            <a:pPr marL="0" indent="0" algn="just">
              <a:buNone/>
            </a:pPr>
            <a:r>
              <a:rPr lang="it-IT" sz="3200" b="1" dirty="0" smtClean="0">
                <a:latin typeface="Arial Hebrew" charset="0"/>
                <a:ea typeface="Arial Hebrew" charset="0"/>
                <a:cs typeface="Arial Hebrew" charset="0"/>
              </a:rPr>
              <a:t>Art. 14 </a:t>
            </a:r>
            <a:r>
              <a:rPr lang="it-IT" sz="3200" dirty="0" smtClean="0">
                <a:latin typeface="Arial Hebrew" charset="0"/>
                <a:ea typeface="Arial Hebrew" charset="0"/>
                <a:cs typeface="Arial Hebrew" charset="0"/>
              </a:rPr>
              <a:t>– Presso ogni scuola </a:t>
            </a:r>
            <a:r>
              <a:rPr lang="it-IT" sz="3200" dirty="0">
                <a:latin typeface="Arial Hebrew" charset="0"/>
                <a:ea typeface="Arial Hebrew" charset="0"/>
                <a:cs typeface="Arial Hebrew" charset="0"/>
              </a:rPr>
              <a:t>sono costituiti gruppi di studio e di lavoro composti da insegnanti, operatori dei servizi, familiari e studenti </a:t>
            </a:r>
            <a:r>
              <a:rPr lang="it-IT" sz="3200" dirty="0" smtClean="0">
                <a:latin typeface="Arial Hebrew" charset="0"/>
                <a:ea typeface="Arial Hebrew" charset="0"/>
                <a:cs typeface="Arial Hebrew" charset="0"/>
              </a:rPr>
              <a:t>…</a:t>
            </a:r>
            <a:endParaRPr lang="it-IT" sz="3200" dirty="0">
              <a:latin typeface="Arial Hebrew" charset="0"/>
              <a:ea typeface="Arial Hebrew" charset="0"/>
              <a:cs typeface="Arial Hebr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5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715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>
                <a:latin typeface="+mn-lt"/>
              </a:rPr>
              <a:t>LEGGE </a:t>
            </a:r>
            <a:r>
              <a:rPr lang="it-IT" b="1" dirty="0">
                <a:latin typeface="+mn-lt"/>
              </a:rPr>
              <a:t>170/2010 </a:t>
            </a:r>
            <a:r>
              <a:rPr lang="it-IT" b="1" dirty="0" smtClean="0">
                <a:latin typeface="+mn-lt"/>
              </a:rPr>
              <a:t>(</a:t>
            </a:r>
            <a:r>
              <a:rPr lang="it-IT" b="1" dirty="0">
                <a:latin typeface="+mn-lt"/>
              </a:rPr>
              <a:t>DSA)</a:t>
            </a:r>
            <a:r>
              <a:rPr lang="it-IT" sz="4000" dirty="0"/>
              <a:t/>
            </a:r>
            <a:br>
              <a:rPr lang="it-IT" sz="4000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38200" y="1512278"/>
            <a:ext cx="10515600" cy="4664685"/>
          </a:xfrm>
        </p:spPr>
        <p:txBody>
          <a:bodyPr>
            <a:normAutofit/>
          </a:bodyPr>
          <a:lstStyle/>
          <a:p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Art. 1 – Definizioni</a:t>
            </a:r>
          </a:p>
          <a:p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DISLESSIA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 “difficoltà nell'imparare a leggere, in particolare nella decifrazione dei segni linguistici, ovvero nella correttezza e nella rapidità della lettura” </a:t>
            </a:r>
          </a:p>
          <a:p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DISGRAFIA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 “difficoltà nella realizzazione grafica” </a:t>
            </a:r>
          </a:p>
          <a:p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DISORTOGRAFIA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 “difficoltà nei processi linguistici di transcodifica” </a:t>
            </a:r>
          </a:p>
          <a:p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DISCALCULIA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 “difficoltà negli automatismi del calcolo e dell'elaborazione dei numeri”</a:t>
            </a:r>
          </a:p>
          <a:p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DISPRASSIA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 difficoltà di coordinazione e di movimento riguarda anche il linguaggio (</a:t>
            </a: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Direttiva </a:t>
            </a:r>
            <a:r>
              <a:rPr lang="it-IT" b="1" dirty="0" err="1">
                <a:latin typeface="Arial Hebrew" charset="0"/>
                <a:ea typeface="Arial Hebrew" charset="0"/>
                <a:cs typeface="Arial Hebrew" charset="0"/>
              </a:rPr>
              <a:t>dic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 </a:t>
            </a: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2012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)</a:t>
            </a:r>
            <a:endParaRPr lang="it-IT" dirty="0">
              <a:latin typeface="Arial Hebrew" charset="0"/>
              <a:ea typeface="Arial Hebrew" charset="0"/>
              <a:cs typeface="Arial Hebrew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64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8537"/>
          </a:xfrm>
        </p:spPr>
        <p:txBody>
          <a:bodyPr/>
          <a:lstStyle/>
          <a:p>
            <a:pPr algn="ctr"/>
            <a:r>
              <a:rPr lang="it-IT" b="1" dirty="0" smtClean="0">
                <a:latin typeface="+mn-lt"/>
              </a:rPr>
              <a:t>LEGGE 170/2010 (DSA)</a:t>
            </a:r>
            <a:endParaRPr lang="it-IT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38200" y="1570892"/>
            <a:ext cx="10515600" cy="40900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b="1" dirty="0" smtClean="0">
              <a:latin typeface="Arial Hebrew" charset="0"/>
              <a:ea typeface="Arial Hebrew" charset="0"/>
              <a:cs typeface="Arial Hebrew" charset="0"/>
            </a:endParaRPr>
          </a:p>
          <a:p>
            <a:pPr marL="0" indent="0">
              <a:buNone/>
            </a:pP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Art. 2 Finalità </a:t>
            </a:r>
          </a:p>
          <a:p>
            <a:pPr marL="0" indent="0">
              <a:buNone/>
            </a:pP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b) favorire il successo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scolastico…</a:t>
            </a:r>
          </a:p>
          <a:p>
            <a:pPr marL="0" indent="0">
              <a:buNone/>
            </a:pP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c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) ridurre i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disagi relazionali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ed emozionali </a:t>
            </a:r>
          </a:p>
          <a:p>
            <a:pPr marL="0" indent="0">
              <a:buNone/>
            </a:pP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d) adottare forme di verifica e di valutazione adeguate…</a:t>
            </a:r>
          </a:p>
          <a:p>
            <a:pPr marL="0" indent="0">
              <a:buNone/>
            </a:pP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e) preparare gli insegnanti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…</a:t>
            </a:r>
            <a:endParaRPr lang="it-IT" dirty="0">
              <a:latin typeface="Arial Hebrew" charset="0"/>
              <a:ea typeface="Arial Hebrew" charset="0"/>
              <a:cs typeface="Arial Hebrew" charset="0"/>
            </a:endParaRPr>
          </a:p>
          <a:p>
            <a:pPr marL="0" indent="0">
              <a:buNone/>
            </a:pP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Art. 4 Formazione della scuola</a:t>
            </a:r>
          </a:p>
          <a:p>
            <a:pPr marL="0" indent="0" algn="just">
              <a:buNone/>
            </a:pP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“…un'</a:t>
            </a: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adeguata preparazione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riguardo alle problematiche relative ai DSA, finalizzata ad acquisire la competenza per individuarne precocemente i segnali e la conseguente capacità di applicare strategie didattiche, metodologiche e valutative adeguate.”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64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1009996"/>
          </a:xfrm>
        </p:spPr>
        <p:txBody>
          <a:bodyPr/>
          <a:lstStyle/>
          <a:p>
            <a:pPr algn="ctr"/>
            <a:r>
              <a:rPr lang="it-IT" b="1" dirty="0">
                <a:latin typeface="+mn-lt"/>
              </a:rPr>
              <a:t>LEGGE 170/2010 (DSA)</a:t>
            </a:r>
            <a:endParaRPr lang="it-IT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800" y="1928554"/>
            <a:ext cx="10394707" cy="34460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b="1" dirty="0" smtClean="0">
              <a:latin typeface="Arial Hebrew" charset="0"/>
              <a:ea typeface="Arial Hebrew" charset="0"/>
              <a:cs typeface="Arial Hebrew" charset="0"/>
            </a:endParaRPr>
          </a:p>
          <a:p>
            <a:pPr marL="0" indent="0">
              <a:buNone/>
            </a:pPr>
            <a:r>
              <a:rPr lang="it-IT" b="1" dirty="0" smtClean="0">
                <a:latin typeface="Arial Hebrew" charset="0"/>
                <a:ea typeface="Arial Hebrew" charset="0"/>
                <a:cs typeface="Arial Hebrew" charset="0"/>
              </a:rPr>
              <a:t>Art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. 5 Misure educative e didattiche di supporto</a:t>
            </a:r>
          </a:p>
          <a:p>
            <a:pPr marL="0" indent="0">
              <a:buNone/>
            </a:pP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“… Agli studenti con DSA le istituzioni scolastiche… garantiscono: </a:t>
            </a:r>
          </a:p>
          <a:p>
            <a:pPr marL="342900" indent="-342900">
              <a:buAutoNum type="alphaLcParenR"/>
            </a:pP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… una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didattica individualizzata e personalizzata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…</a:t>
            </a:r>
          </a:p>
          <a:p>
            <a:pPr marL="342900" indent="-342900">
              <a:buAutoNum type="alphaLcParenR"/>
            </a:pP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…l'introduzione di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strumenti compensativi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, compresi i mezzi di apprendimento alternativi e le tecnologie informatiche, nonché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misure dispensative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da alcune prestazioni non essenziali…</a:t>
            </a:r>
          </a:p>
          <a:p>
            <a:pPr marL="342900" indent="-342900">
              <a:buAutoNum type="alphaLcParenR"/>
            </a:pP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per le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lingue straniere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, l'uso di strumenti compensativi che favoriscano la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comunicazione verbale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… prevedendo anche… la possibilità dell'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esonero</a:t>
            </a:r>
            <a:endParaRPr lang="it-IT" dirty="0">
              <a:latin typeface="Arial Hebrew" charset="0"/>
              <a:ea typeface="Arial Hebrew" charset="0"/>
              <a:cs typeface="Arial Hebrew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2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732"/>
          </a:xfrm>
        </p:spPr>
        <p:txBody>
          <a:bodyPr/>
          <a:lstStyle/>
          <a:p>
            <a:pPr algn="ctr"/>
            <a:r>
              <a:rPr lang="it-IT" b="1" dirty="0" smtClean="0"/>
              <a:t>LINEE GUIDA 2011</a:t>
            </a:r>
            <a:endParaRPr lang="it-IT" b="1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3"/>
          </p:nvPr>
        </p:nvSpPr>
        <p:spPr>
          <a:xfrm>
            <a:off x="838200" y="1360715"/>
            <a:ext cx="10515600" cy="451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b="1" dirty="0" smtClean="0">
                <a:latin typeface="Arial Hebrew" charset="0"/>
                <a:ea typeface="Arial Hebrew" charset="0"/>
                <a:cs typeface="Arial Hebrew" charset="0"/>
              </a:rPr>
              <a:t>STRUMENTI COMPENSATIVI E DISPENSATIVI</a:t>
            </a:r>
          </a:p>
          <a:p>
            <a:pPr marL="0" indent="0">
              <a:buNone/>
            </a:pPr>
            <a:endParaRPr lang="it-IT" dirty="0" smtClean="0">
              <a:latin typeface="Arial Hebrew" charset="0"/>
              <a:ea typeface="Arial Hebrew" charset="0"/>
              <a:cs typeface="Arial Hebrew" charset="0"/>
            </a:endParaRPr>
          </a:p>
          <a:p>
            <a:pPr marL="0" indent="0">
              <a:buNone/>
            </a:pP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“…</a:t>
            </a:r>
            <a:r>
              <a:rPr lang="it-IT" b="1" i="1" dirty="0" smtClean="0">
                <a:latin typeface="Arial Hebrew" charset="0"/>
                <a:ea typeface="Arial Hebrew" charset="0"/>
                <a:cs typeface="Arial Hebrew" charset="0"/>
              </a:rPr>
              <a:t> </a:t>
            </a:r>
            <a:r>
              <a:rPr lang="it-IT" b="1" i="1" dirty="0">
                <a:latin typeface="Arial Hebrew" charset="0"/>
                <a:ea typeface="Arial Hebrew" charset="0"/>
                <a:cs typeface="Arial Hebrew" charset="0"/>
              </a:rPr>
              <a:t>nella scuola secondaria, </a:t>
            </a:r>
            <a:r>
              <a:rPr lang="it-IT" b="1" i="1" dirty="0" smtClean="0">
                <a:latin typeface="Arial Hebrew" charset="0"/>
                <a:ea typeface="Arial Hebrew" charset="0"/>
                <a:cs typeface="Arial Hebrew" charset="0"/>
              </a:rPr>
              <a:t>vanno individuati </a:t>
            </a:r>
            <a:r>
              <a:rPr lang="it-IT" b="1" i="1" dirty="0">
                <a:latin typeface="Arial Hebrew" charset="0"/>
                <a:ea typeface="Arial Hebrew" charset="0"/>
                <a:cs typeface="Arial Hebrew" charset="0"/>
              </a:rPr>
              <a:t>con particolare cura gli strumenti compensativi e dispensativi che sarà </a:t>
            </a:r>
            <a:r>
              <a:rPr lang="it-IT" b="1" i="1" dirty="0" smtClean="0">
                <a:latin typeface="Arial Hebrew" charset="0"/>
                <a:ea typeface="Arial Hebrew" charset="0"/>
                <a:cs typeface="Arial Hebrew" charset="0"/>
              </a:rPr>
              <a:t>possibile assicurare </a:t>
            </a:r>
            <a:r>
              <a:rPr lang="it-IT" b="1" i="1" dirty="0">
                <a:latin typeface="Arial Hebrew" charset="0"/>
                <a:ea typeface="Arial Hebrew" charset="0"/>
                <a:cs typeface="Arial Hebrew" charset="0"/>
              </a:rPr>
              <a:t>anche in sede di Esame di Stato.</a:t>
            </a:r>
          </a:p>
          <a:p>
            <a:pPr marL="0" indent="0">
              <a:buNone/>
            </a:pP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Preliminarmente all’Esame di Stato, della scuola secondaria di II grado, tali strumenti vanno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indicati nel </a:t>
            </a:r>
            <a:r>
              <a:rPr lang="it-IT" b="1" dirty="0">
                <a:latin typeface="Arial Hebrew" charset="0"/>
                <a:ea typeface="Arial Hebrew" charset="0"/>
                <a:cs typeface="Arial Hebrew" charset="0"/>
              </a:rPr>
              <a:t>Documento del 15 maggio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in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cui il Consiglio di 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Classe dovrà </a:t>
            </a:r>
            <a:r>
              <a:rPr lang="it-IT" dirty="0">
                <a:latin typeface="Arial Hebrew" charset="0"/>
                <a:ea typeface="Arial Hebrew" charset="0"/>
                <a:cs typeface="Arial Hebrew" charset="0"/>
              </a:rPr>
              <a:t>esattamente indicare modalità, tempi e sistema valutativo previsti per le prove d’esame</a:t>
            </a:r>
            <a:r>
              <a:rPr lang="it-IT" dirty="0" smtClean="0">
                <a:latin typeface="Arial Hebrew" charset="0"/>
                <a:ea typeface="Arial Hebrew" charset="0"/>
                <a:cs typeface="Arial Hebrew" charset="0"/>
              </a:rPr>
              <a:t>.”</a:t>
            </a:r>
            <a:endParaRPr lang="it-IT" dirty="0">
              <a:latin typeface="Arial Hebrew" charset="0"/>
              <a:ea typeface="Arial Hebrew" charset="0"/>
              <a:cs typeface="Arial Hebr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vento">
  <a:themeElements>
    <a:clrScheme name="Evento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515</TotalTime>
  <Words>1362</Words>
  <Application>Microsoft Macintosh PowerPoint</Application>
  <PresentationFormat>Widescreen</PresentationFormat>
  <Paragraphs>94</Paragraphs>
  <Slides>17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 Hebrew</vt:lpstr>
      <vt:lpstr>Calibri</vt:lpstr>
      <vt:lpstr>Impact</vt:lpstr>
      <vt:lpstr>Arial</vt:lpstr>
      <vt:lpstr>Evento</vt:lpstr>
      <vt:lpstr>Presentazione di PowerPoint</vt:lpstr>
      <vt:lpstr> INCLUSIONE </vt:lpstr>
      <vt:lpstr> QUADRO NORMATIVO </vt:lpstr>
      <vt:lpstr>Legge 104/92</vt:lpstr>
      <vt:lpstr>Legge 104/92</vt:lpstr>
      <vt:lpstr> LEGGE 170/2010 (DSA) </vt:lpstr>
      <vt:lpstr>LEGGE 170/2010 (DSA)</vt:lpstr>
      <vt:lpstr>LEGGE 170/2010 (DSA)</vt:lpstr>
      <vt:lpstr>LINEE GUIDA 2011</vt:lpstr>
      <vt:lpstr> LINEE GUIDA 2011 </vt:lpstr>
      <vt:lpstr>LINEE GUIDA 2011</vt:lpstr>
      <vt:lpstr>LINEE GUIDA 2011</vt:lpstr>
      <vt:lpstr>  DIRETTIVA 27/12/2012   BISOGNI EDUCATIVI SPECIALI (BES)  </vt:lpstr>
      <vt:lpstr> DIRETTIVA 27/12/2012  </vt:lpstr>
      <vt:lpstr>C. M. N. 8 DEL 6 MARZO 2013</vt:lpstr>
      <vt:lpstr>C. M. N. 8 DEL 6 MARZO 2013</vt:lpstr>
      <vt:lpstr>C. M. N. 8 DEL 6 MARZO 2013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Salvatore La Vecchia</dc:creator>
  <cp:lastModifiedBy>Utente di Microsoft Office</cp:lastModifiedBy>
  <cp:revision>51</cp:revision>
  <dcterms:created xsi:type="dcterms:W3CDTF">2015-10-18T20:39:03Z</dcterms:created>
  <dcterms:modified xsi:type="dcterms:W3CDTF">2017-06-29T15:25:11Z</dcterms:modified>
</cp:coreProperties>
</file>