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4" r:id="rId1"/>
  </p:sldMasterIdLst>
  <p:sldIdLst>
    <p:sldId id="256" r:id="rId2"/>
    <p:sldId id="257" r:id="rId3"/>
    <p:sldId id="260" r:id="rId4"/>
    <p:sldId id="258" r:id="rId5"/>
    <p:sldId id="266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6739"/>
  </p:normalViewPr>
  <p:slideViewPr>
    <p:cSldViewPr snapToGrid="0" snapToObjects="1">
      <p:cViewPr varScale="1">
        <p:scale>
          <a:sx n="140" d="100"/>
          <a:sy n="140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03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533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6399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04866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6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4740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01557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5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707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1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021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556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7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6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65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9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6/29/17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0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  <p:sldLayoutId id="2147484186" r:id="rId12"/>
    <p:sldLayoutId id="2147484187" r:id="rId13"/>
    <p:sldLayoutId id="2147484188" r:id="rId14"/>
    <p:sldLayoutId id="2147484189" r:id="rId15"/>
    <p:sldLayoutId id="2147484190" r:id="rId16"/>
    <p:sldLayoutId id="21474841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7000"/>
                <a:hueMod val="92000"/>
                <a:satMod val="169000"/>
                <a:lumMod val="70000"/>
                <a:lumOff val="3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2185416"/>
          </a:xfrm>
        </p:spPr>
        <p:txBody>
          <a:bodyPr/>
          <a:lstStyle/>
          <a:p>
            <a:pPr algn="ctr"/>
            <a:r>
              <a:rPr lang="it-IT" b="1" dirty="0" smtClean="0"/>
              <a:t>VALORIZZAZIONE DOCENTI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0" y="2258568"/>
            <a:ext cx="12192000" cy="4599432"/>
          </a:xfrm>
        </p:spPr>
        <p:txBody>
          <a:bodyPr/>
          <a:lstStyle/>
          <a:p>
            <a:pPr marL="0" indent="0" algn="ctr">
              <a:buNone/>
            </a:pPr>
            <a:r>
              <a:rPr lang="it-IT" sz="4000" dirty="0"/>
              <a:t>VALUTAZIONE </a:t>
            </a:r>
            <a:r>
              <a:rPr lang="it-IT" sz="4000" dirty="0" smtClean="0"/>
              <a:t>SCUOLA</a:t>
            </a:r>
          </a:p>
          <a:p>
            <a:pPr marL="0" indent="0" algn="ctr">
              <a:buNone/>
            </a:pPr>
            <a:r>
              <a:rPr lang="it-IT" dirty="0" smtClean="0"/>
              <a:t>01/09/2016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 algn="r">
              <a:buNone/>
            </a:pPr>
            <a:r>
              <a:rPr lang="it-IT" sz="1800" b="1" dirty="0" smtClean="0"/>
              <a:t>A cura del DS Dott. Salvatore La Vecchia   </a:t>
            </a:r>
            <a:r>
              <a:rPr lang="it-IT" sz="1800" dirty="0" smtClean="0"/>
              <a:t>-   </a:t>
            </a:r>
            <a:endParaRPr lang="it-IT" sz="1800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475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5"/>
          </a:xfrm>
        </p:spPr>
        <p:txBody>
          <a:bodyPr/>
          <a:lstStyle/>
          <a:p>
            <a:pPr algn="ctr"/>
            <a:r>
              <a:rPr lang="it-IT" dirty="0" smtClean="0"/>
              <a:t>VALORIZZAZIONE DOCENTI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BONUS RICONOSCIUTO A 14 DOCENTI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RIFLESSIONE: LA PERCEZIONE DI SÉ LA PERCEZIONE DEGLI ALTRI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08151"/>
              </p:ext>
            </p:extLst>
          </p:nvPr>
        </p:nvGraphicFramePr>
        <p:xfrm>
          <a:off x="1562099" y="2549769"/>
          <a:ext cx="9067801" cy="1153916"/>
        </p:xfrm>
        <a:graphic>
          <a:graphicData uri="http://schemas.openxmlformats.org/drawingml/2006/table">
            <a:tbl>
              <a:tblPr firstRow="1" firstCol="1" bandRow="1"/>
              <a:tblGrid>
                <a:gridCol w="453581"/>
                <a:gridCol w="785825"/>
                <a:gridCol w="630185"/>
                <a:gridCol w="810601"/>
                <a:gridCol w="494873"/>
                <a:gridCol w="855705"/>
                <a:gridCol w="540612"/>
                <a:gridCol w="810601"/>
                <a:gridCol w="355749"/>
                <a:gridCol w="630185"/>
                <a:gridCol w="539977"/>
                <a:gridCol w="991016"/>
                <a:gridCol w="449769"/>
                <a:gridCol w="719122"/>
              </a:tblGrid>
              <a:tr h="247060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QUESTIONARI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CRITERI “C”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DICHIAR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CRIT</a:t>
                      </a: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it-IT" sz="10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a2, a3, b1, b2, b3, b4</a:t>
                      </a:r>
                      <a:endParaRPr lang="it-IT" sz="1200">
                        <a:solidFill>
                          <a:srgbClr val="C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PUNTEGGIO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FINALE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70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Studenti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Genitori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Docenti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TOT QUESTIONARI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9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 err="1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  <a:endParaRPr lang="it-IT" sz="1200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 err="1" smtClean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  <a:endParaRPr lang="it-IT" sz="1100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Pun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98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rgbClr val="C00000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50732" y="3967105"/>
            <a:ext cx="917916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Le MEDIE relative alle graduatorie generali sopra riportate sono le seguenti: 1) Studenti: 10,51; 2) Genitori: 3,72; 3) Docenti: 3,58;   4) TOT QUESTIONARI: 16,82;  5) CRITERI”C”: 9,39; 6) DICHIAR – CRIT a2, a3, b1…: 2,43; 7) </a:t>
            </a:r>
            <a:r>
              <a:rPr kumimoji="0" lang="it-IT" altLang="it-IT" sz="1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PUNTEGGIO FINALE 27,4.</a:t>
            </a:r>
            <a:endParaRPr kumimoji="0" lang="it-IT" altLang="it-IT" sz="140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2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lvl="0" indent="0" algn="ctr">
              <a:buNone/>
            </a:pPr>
            <a:r>
              <a:rPr lang="it-IT" sz="4000" dirty="0" smtClean="0"/>
              <a:t>CRITERI “B” (a3)</a:t>
            </a:r>
          </a:p>
          <a:p>
            <a:pPr marL="0" lvl="0" indent="0" algn="ctr">
              <a:buNone/>
            </a:pPr>
            <a:r>
              <a:rPr lang="it-IT" dirty="0" err="1" smtClean="0"/>
              <a:t>lett</a:t>
            </a:r>
            <a:r>
              <a:rPr lang="it-IT" dirty="0" smtClean="0"/>
              <a:t>. b), punto 3, comma 129, art. 1, L. 107/15</a:t>
            </a:r>
          </a:p>
          <a:p>
            <a:pPr marL="0" lvl="0" indent="0">
              <a:buNone/>
            </a:pPr>
            <a:r>
              <a:rPr lang="it-IT" dirty="0" smtClean="0"/>
              <a:t>      </a:t>
            </a:r>
            <a:r>
              <a:rPr lang="it-IT" sz="3600" dirty="0" smtClean="0"/>
              <a:t>La </a:t>
            </a:r>
            <a:r>
              <a:rPr lang="it-IT" sz="3600" dirty="0"/>
              <a:t>documentazione </a:t>
            </a:r>
            <a:r>
              <a:rPr lang="it-IT" sz="3600" dirty="0" smtClean="0"/>
              <a:t>prodotta si </a:t>
            </a:r>
            <a:r>
              <a:rPr lang="it-IT" sz="3600" dirty="0"/>
              <a:t>riferisce ai RISULTATI </a:t>
            </a:r>
            <a:endParaRPr lang="it-IT" sz="3600" dirty="0" smtClean="0"/>
          </a:p>
          <a:p>
            <a:pPr marL="0" lv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ottenuti dalle </a:t>
            </a:r>
            <a:r>
              <a:rPr lang="it-IT" sz="3600" dirty="0"/>
              <a:t>attività </a:t>
            </a:r>
            <a:r>
              <a:rPr lang="it-IT" sz="3600" dirty="0" smtClean="0"/>
              <a:t>svolte </a:t>
            </a:r>
            <a:r>
              <a:rPr lang="it-IT" sz="3600" dirty="0"/>
              <a:t>e non alle semplici </a:t>
            </a:r>
            <a:endParaRPr lang="it-IT" sz="3600" dirty="0" smtClean="0"/>
          </a:p>
          <a:p>
            <a:pPr marL="0" lv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attività effettuate</a:t>
            </a:r>
          </a:p>
          <a:p>
            <a:pPr marL="0" lv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</a:t>
            </a:r>
            <a:r>
              <a:rPr lang="it-IT" dirty="0" smtClean="0"/>
              <a:t>Es. Inizio anno verifico (test strutturato) che un gruppo di alunni ha carenze  </a:t>
            </a:r>
          </a:p>
          <a:p>
            <a:pPr marL="0" lvl="0" indent="0">
              <a:buNone/>
            </a:pPr>
            <a:r>
              <a:rPr lang="it-IT" dirty="0"/>
              <a:t> </a:t>
            </a:r>
            <a:r>
              <a:rPr lang="it-IT" dirty="0" smtClean="0"/>
              <a:t>     ortografiche – Programmo intervento adottando la </a:t>
            </a:r>
            <a:r>
              <a:rPr lang="it-IT" dirty="0" err="1" smtClean="0"/>
              <a:t>flipped</a:t>
            </a:r>
            <a:r>
              <a:rPr lang="it-IT" dirty="0" smtClean="0"/>
              <a:t> </a:t>
            </a:r>
            <a:r>
              <a:rPr lang="it-IT" dirty="0" err="1" smtClean="0"/>
              <a:t>classroom</a:t>
            </a:r>
            <a:r>
              <a:rPr lang="it-IT" dirty="0" smtClean="0"/>
              <a:t> – Fine </a:t>
            </a:r>
          </a:p>
          <a:p>
            <a:pPr marL="0" lvl="0" indent="0">
              <a:buNone/>
            </a:pPr>
            <a:r>
              <a:rPr lang="it-IT" dirty="0"/>
              <a:t> </a:t>
            </a:r>
            <a:r>
              <a:rPr lang="it-IT" dirty="0" smtClean="0"/>
              <a:t>     anno somministro test strutturato di verifica – Analizzo i risultati  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b="1" dirty="0" smtClean="0"/>
              <a:t>Problema aperto: Oggettività del risultato?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2369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</p:spPr>
        <p:txBody>
          <a:bodyPr/>
          <a:lstStyle/>
          <a:p>
            <a:pPr algn="ctr"/>
            <a:r>
              <a:rPr lang="it-IT" dirty="0" smtClean="0"/>
              <a:t> SPUNTI DI RIFLESSIONE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90689"/>
            <a:ext cx="12192000" cy="51673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   </a:t>
            </a:r>
            <a:r>
              <a:rPr lang="it-IT" sz="3400" b="1" dirty="0" smtClean="0"/>
              <a:t>COSA VIENE RICHIESTO A UN “BUON” INSEGNANTE?</a:t>
            </a:r>
          </a:p>
          <a:p>
            <a:pPr marL="0" indent="0">
              <a:buNone/>
            </a:pPr>
            <a:r>
              <a:rPr lang="it-IT" dirty="0" smtClean="0"/>
              <a:t>   </a:t>
            </a:r>
          </a:p>
          <a:p>
            <a:pPr marL="0" indent="0">
              <a:buNone/>
            </a:pPr>
            <a:r>
              <a:rPr lang="it-IT" sz="4000" dirty="0" smtClean="0"/>
              <a:t>  1) </a:t>
            </a:r>
            <a:r>
              <a:rPr lang="it-IT" sz="4000" b="1" dirty="0" smtClean="0"/>
              <a:t>Un insegnamento di qualità          </a:t>
            </a:r>
            <a:r>
              <a:rPr lang="it-IT" sz="3200" dirty="0" smtClean="0"/>
              <a:t>garantisce agli studenti   </a:t>
            </a:r>
          </a:p>
          <a:p>
            <a:pPr marL="0" indent="0">
              <a:buNone/>
            </a:pPr>
            <a:r>
              <a:rPr lang="it-IT" sz="3200" dirty="0"/>
              <a:t> </a:t>
            </a:r>
            <a:r>
              <a:rPr lang="it-IT" sz="3200" dirty="0" smtClean="0"/>
              <a:t>       adeguate </a:t>
            </a:r>
            <a:r>
              <a:rPr lang="it-IT" sz="3200" dirty="0"/>
              <a:t>condizioni per </a:t>
            </a:r>
            <a:r>
              <a:rPr lang="it-IT" sz="3200" dirty="0" smtClean="0"/>
              <a:t>il raggiungimento </a:t>
            </a:r>
            <a:r>
              <a:rPr lang="it-IT" sz="3200" dirty="0"/>
              <a:t>del successo </a:t>
            </a:r>
            <a:r>
              <a:rPr lang="it-IT" sz="3200" dirty="0" smtClean="0"/>
              <a:t> formativo</a:t>
            </a:r>
            <a:r>
              <a:rPr lang="it-IT" sz="3200" dirty="0" smtClean="0">
                <a:effectLst/>
              </a:rPr>
              <a:t> </a:t>
            </a:r>
          </a:p>
          <a:p>
            <a:pPr marL="0" indent="0">
              <a:buNone/>
            </a:pPr>
            <a:endParaRPr lang="it-IT" sz="3200" dirty="0" smtClean="0">
              <a:effectLst/>
            </a:endParaRP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</a:t>
            </a:r>
            <a:r>
              <a:rPr lang="it-IT" sz="3200" dirty="0" smtClean="0"/>
              <a:t>(clima classe disteso e collaborativo – gestione efficace ed efficiente del tempo –  </a:t>
            </a:r>
          </a:p>
          <a:p>
            <a:pPr marL="0" indent="0">
              <a:buNone/>
            </a:pPr>
            <a:r>
              <a:rPr lang="it-IT" sz="3200" dirty="0"/>
              <a:t> </a:t>
            </a:r>
            <a:r>
              <a:rPr lang="it-IT" sz="3200" dirty="0" smtClean="0"/>
              <a:t>   puntualità – competenza professionale – chiarezza espositiva – trasparenza nella </a:t>
            </a:r>
          </a:p>
          <a:p>
            <a:pPr marL="0" indent="0">
              <a:buNone/>
            </a:pPr>
            <a:r>
              <a:rPr lang="it-IT" sz="3200" dirty="0"/>
              <a:t> </a:t>
            </a:r>
            <a:r>
              <a:rPr lang="it-IT" sz="3200" dirty="0" smtClean="0"/>
              <a:t>   valutazione – capacità di coinvolgere e motivare – padronanza di più </a:t>
            </a:r>
          </a:p>
          <a:p>
            <a:pPr marL="0" indent="0">
              <a:buNone/>
            </a:pPr>
            <a:r>
              <a:rPr lang="it-IT" sz="3200" dirty="0"/>
              <a:t> </a:t>
            </a:r>
            <a:r>
              <a:rPr lang="it-IT" sz="3200" dirty="0" smtClean="0"/>
              <a:t>   metodologie di insegnamento – personalizzazione percorsi studenti bisognosi)</a:t>
            </a:r>
          </a:p>
          <a:p>
            <a:pPr marL="0" indent="0">
              <a:buNone/>
            </a:pPr>
            <a:endParaRPr lang="it-IT" dirty="0" smtClean="0">
              <a:effectLst/>
            </a:endParaRP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                                   </a:t>
            </a:r>
          </a:p>
        </p:txBody>
      </p:sp>
      <p:sp>
        <p:nvSpPr>
          <p:cNvPr id="4" name="Freccia destra 3"/>
          <p:cNvSpPr/>
          <p:nvPr/>
        </p:nvSpPr>
        <p:spPr>
          <a:xfrm>
            <a:off x="5728160" y="2975929"/>
            <a:ext cx="545122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3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490" y="335902"/>
            <a:ext cx="11280710" cy="6186196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it-IT" sz="3200" b="1" dirty="0" smtClean="0"/>
              <a:t>2) Capacità di relazionarsi con gli altri docenti nell’ottica   di  una    </a:t>
            </a:r>
          </a:p>
          <a:p>
            <a:pPr marL="0" lvl="0" indent="0">
              <a:buNone/>
            </a:pPr>
            <a:r>
              <a:rPr lang="it-IT" sz="3200" b="1" dirty="0"/>
              <a:t> </a:t>
            </a:r>
            <a:r>
              <a:rPr lang="it-IT" sz="3200" b="1" dirty="0" smtClean="0"/>
              <a:t>    dimensione collegiale dell’insegnamento</a:t>
            </a:r>
          </a:p>
          <a:p>
            <a:pPr marL="0" indent="0">
              <a:buNone/>
            </a:pPr>
            <a:endParaRPr lang="it-IT" sz="3200" b="1" dirty="0"/>
          </a:p>
          <a:p>
            <a:pPr marL="0" indent="0">
              <a:buNone/>
            </a:pPr>
            <a:r>
              <a:rPr lang="it-IT" sz="3200" b="1" dirty="0" smtClean="0"/>
              <a:t>3) Contribuire alla crescita professionale dei colleghi</a:t>
            </a:r>
            <a:endParaRPr lang="it-IT" sz="3200" dirty="0" smtClean="0"/>
          </a:p>
          <a:p>
            <a:pPr marL="0" lvl="0" indent="0">
              <a:buNone/>
            </a:pPr>
            <a:endParaRPr lang="it-IT" sz="3200" b="1" dirty="0" smtClean="0"/>
          </a:p>
          <a:p>
            <a:pPr marL="0" indent="0">
              <a:buNone/>
            </a:pPr>
            <a:r>
              <a:rPr lang="it-IT" sz="3200" b="1" dirty="0" smtClean="0"/>
              <a:t>4) Contribuire al buon funzionamento e alla buona organizzazione </a:t>
            </a:r>
          </a:p>
          <a:p>
            <a:pPr marL="0" indent="0">
              <a:buNone/>
            </a:pPr>
            <a:r>
              <a:rPr lang="it-IT" sz="3200" b="1" dirty="0"/>
              <a:t> </a:t>
            </a:r>
            <a:r>
              <a:rPr lang="it-IT" sz="3200" b="1" dirty="0" smtClean="0"/>
              <a:t>    della  scuola</a:t>
            </a:r>
          </a:p>
          <a:p>
            <a:pPr marL="0" indent="0">
              <a:buNone/>
            </a:pPr>
            <a:endParaRPr lang="it-IT" sz="3200" b="1" dirty="0"/>
          </a:p>
          <a:p>
            <a:pPr marL="0" indent="0">
              <a:buNone/>
            </a:pPr>
            <a:r>
              <a:rPr lang="it-IT" sz="3200" b="1" dirty="0" smtClean="0"/>
              <a:t>5) Padronanza delle nuove Tecnologie dell’Informazione e  della    </a:t>
            </a:r>
          </a:p>
          <a:p>
            <a:pPr marL="0" indent="0">
              <a:buNone/>
            </a:pPr>
            <a:r>
              <a:rPr lang="it-IT" sz="3200" b="1" dirty="0" smtClean="0"/>
              <a:t>     Comunicazione  (PNSD)</a:t>
            </a:r>
            <a:endParaRPr lang="it-IT" sz="3200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9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4212" y="685800"/>
            <a:ext cx="10708466" cy="57056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3800" dirty="0"/>
              <a:t>VALUTAZIONE DELLA SCUOLA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ELEMENTI DI VALUTAZIONE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CONTESTO</a:t>
            </a:r>
            <a:r>
              <a:rPr lang="it-IT" dirty="0" smtClean="0"/>
              <a:t>: Capacità di rapportarsi al territorio, di coglierne le opportunità e far fronte ai suoi limiti; capacità di valorizzare il capitale sociale, le risorse economiche, materiali e professionali presenti.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ESITI</a:t>
            </a:r>
            <a:r>
              <a:rPr lang="it-IT" dirty="0" smtClean="0"/>
              <a:t>: </a:t>
            </a:r>
            <a:r>
              <a:rPr lang="it-IT" dirty="0"/>
              <a:t>La scuola garantisce il successo formativo degli </a:t>
            </a:r>
            <a:r>
              <a:rPr lang="it-IT" dirty="0" smtClean="0"/>
              <a:t>studenti? (Riflettere sui </a:t>
            </a:r>
            <a:r>
              <a:rPr lang="it-IT" b="1" dirty="0" smtClean="0">
                <a:solidFill>
                  <a:srgbClr val="C00000"/>
                </a:solidFill>
              </a:rPr>
              <a:t>risultati scolastici</a:t>
            </a:r>
            <a:r>
              <a:rPr lang="it-IT" dirty="0" smtClean="0"/>
              <a:t>) </a:t>
            </a:r>
          </a:p>
          <a:p>
            <a:pPr marL="0" indent="0">
              <a:buNone/>
            </a:pPr>
            <a:r>
              <a:rPr lang="it-IT" dirty="0" smtClean="0"/>
              <a:t>       La scuola </a:t>
            </a:r>
            <a:r>
              <a:rPr lang="it-IT" dirty="0"/>
              <a:t>assicura l’acquisizione dei livelli essenziali di competenze </a:t>
            </a:r>
            <a:r>
              <a:rPr lang="it-IT" dirty="0" smtClean="0"/>
              <a:t> 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(</a:t>
            </a:r>
            <a:r>
              <a:rPr lang="it-IT" dirty="0"/>
              <a:t>misurate con le prove standardizzate nazionali) per tutti gli </a:t>
            </a:r>
            <a:r>
              <a:rPr lang="it-IT" dirty="0" smtClean="0"/>
              <a:t>studenti? </a:t>
            </a:r>
          </a:p>
          <a:p>
            <a:pPr marL="0" indent="0">
              <a:buNone/>
            </a:pPr>
            <a:r>
              <a:rPr lang="it-IT" dirty="0" smtClean="0"/>
              <a:t>       La </a:t>
            </a:r>
            <a:r>
              <a:rPr lang="it-IT" dirty="0"/>
              <a:t>scuola assicura l’acquisizione delle </a:t>
            </a:r>
            <a:r>
              <a:rPr lang="it-IT" dirty="0">
                <a:solidFill>
                  <a:srgbClr val="C00000"/>
                </a:solidFill>
              </a:rPr>
              <a:t>competenze chiave e  di cittadinanza </a:t>
            </a:r>
            <a:r>
              <a:rPr lang="it-IT" dirty="0"/>
              <a:t>degli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studenti? </a:t>
            </a:r>
          </a:p>
          <a:p>
            <a:pPr marL="0" indent="0">
              <a:buNone/>
            </a:pPr>
            <a:r>
              <a:rPr lang="it-IT" dirty="0" smtClean="0"/>
              <a:t>       La </a:t>
            </a:r>
            <a:r>
              <a:rPr lang="it-IT" dirty="0"/>
              <a:t>scuola favorisce il successo degli studenti nei successivi percorsi  di studio e </a:t>
            </a:r>
            <a:r>
              <a:rPr lang="it-IT" dirty="0" smtClean="0"/>
              <a:t> </a:t>
            </a:r>
            <a:r>
              <a:rPr lang="it-IT" dirty="0"/>
              <a:t>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di lavoro? 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44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1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490" y="485192"/>
            <a:ext cx="10747310" cy="5691771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3) PROCESSI: PRATICHE EDUCATIVE E DIDATTICHE: </a:t>
            </a:r>
          </a:p>
          <a:p>
            <a:pPr marL="0" indent="0">
              <a:buNone/>
            </a:pPr>
            <a:r>
              <a:rPr lang="it-IT" dirty="0" smtClean="0"/>
              <a:t>La scuola propone un curricolo aderente alle esigenze del contesto, progetta attività didattiche coerenti con il curricolo, </a:t>
            </a:r>
            <a:r>
              <a:rPr lang="it-IT" dirty="0" smtClean="0">
                <a:solidFill>
                  <a:srgbClr val="C00000"/>
                </a:solidFill>
              </a:rPr>
              <a:t>valuta gli studenti utilizzando criteri e strumenti condivisi</a:t>
            </a:r>
            <a:r>
              <a:rPr lang="it-IT" dirty="0" smtClean="0"/>
              <a:t>? </a:t>
            </a:r>
          </a:p>
          <a:p>
            <a:pPr marL="0" indent="0">
              <a:buNone/>
            </a:pPr>
            <a:r>
              <a:rPr lang="it-IT" dirty="0" smtClean="0"/>
              <a:t>La scuola offre un ambiente di apprendimento innovativo, curando gli aspetti organizzativi, metodologici e relazionali? </a:t>
            </a:r>
          </a:p>
          <a:p>
            <a:pPr marL="0" indent="0">
              <a:buNone/>
            </a:pPr>
            <a:r>
              <a:rPr lang="it-IT" dirty="0" smtClean="0"/>
              <a:t>La scuola cura </a:t>
            </a:r>
            <a:r>
              <a:rPr lang="it-IT" dirty="0" smtClean="0">
                <a:solidFill>
                  <a:srgbClr val="C00000"/>
                </a:solidFill>
              </a:rPr>
              <a:t>l’inclusione degli studenti con bisogni educativi speciali</a:t>
            </a:r>
            <a:r>
              <a:rPr lang="it-IT" dirty="0" smtClean="0"/>
              <a:t>, valorizza le differenze culturali, </a:t>
            </a:r>
            <a:r>
              <a:rPr lang="it-IT" dirty="0" smtClean="0">
                <a:solidFill>
                  <a:srgbClr val="C00000"/>
                </a:solidFill>
              </a:rPr>
              <a:t>adegua l’insegnamento ai bisogni formativi di ciascuno allievo </a:t>
            </a:r>
            <a:r>
              <a:rPr lang="it-IT" dirty="0" smtClean="0"/>
              <a:t>attraverso percorsi di recupero e potenziamento? </a:t>
            </a:r>
          </a:p>
          <a:p>
            <a:pPr marL="0" indent="0">
              <a:buNone/>
            </a:pPr>
            <a:r>
              <a:rPr lang="it-IT" dirty="0" smtClean="0"/>
              <a:t>La scuola garantisce la </a:t>
            </a:r>
            <a:r>
              <a:rPr lang="it-IT" dirty="0" smtClean="0">
                <a:solidFill>
                  <a:srgbClr val="C00000"/>
                </a:solidFill>
              </a:rPr>
              <a:t>continuità dei percorsi scolastici </a:t>
            </a:r>
            <a:r>
              <a:rPr lang="it-IT" dirty="0" smtClean="0"/>
              <a:t>e cura l’orientamento personale, scolastico e professionale degli studenti</a:t>
            </a:r>
            <a:r>
              <a:rPr lang="it-IT" dirty="0" smtClean="0">
                <a:effectLst/>
              </a:rPr>
              <a:t>?</a:t>
            </a:r>
            <a:endParaRPr lang="it-IT" b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82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4931" y="518746"/>
            <a:ext cx="10588869" cy="5658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scuola individua le priorità da raggiungere e le persegue dotandosi di </a:t>
            </a:r>
            <a:r>
              <a:rPr lang="it-IT" sz="2800" dirty="0">
                <a:solidFill>
                  <a:srgbClr val="C00000"/>
                </a:solidFill>
              </a:rPr>
              <a:t>sistemi di controllo e monitoraggio</a:t>
            </a:r>
            <a:r>
              <a:rPr lang="it-IT" sz="2800" dirty="0"/>
              <a:t>, individuando ruoli di responsabilità  e compiti per il personale, convogliando le risorse economiche sulle azioni ritenute </a:t>
            </a:r>
            <a:r>
              <a:rPr lang="it-IT" sz="2800" dirty="0" smtClean="0"/>
              <a:t>prioritarie?</a:t>
            </a:r>
          </a:p>
          <a:p>
            <a:pPr marL="0" indent="0">
              <a:buNone/>
            </a:pPr>
            <a:r>
              <a:rPr lang="it-IT" sz="2800" dirty="0"/>
              <a:t>La scuola valorizza le risorse professionali tenendo conto delle competenze per l'assegnazione degli incarichi, promuovendo percorsi formativi di qualità, incentivando la collaborazione tra </a:t>
            </a:r>
            <a:r>
              <a:rPr lang="it-IT" sz="2800" dirty="0" smtClean="0"/>
              <a:t>pari?</a:t>
            </a:r>
          </a:p>
          <a:p>
            <a:pPr marL="0" indent="0">
              <a:buNone/>
            </a:pPr>
            <a:r>
              <a:rPr lang="it-IT" sz="2800" dirty="0"/>
              <a:t>La scuola svolge un ruolo propositivo nella promozione di politiche formative territoriali e </a:t>
            </a:r>
            <a:r>
              <a:rPr lang="it-IT" sz="2800" dirty="0">
                <a:solidFill>
                  <a:srgbClr val="C00000"/>
                </a:solidFill>
              </a:rPr>
              <a:t>coinvolge le famiglie </a:t>
            </a:r>
            <a:r>
              <a:rPr lang="it-IT" sz="2800" dirty="0"/>
              <a:t>nella definizione dell'offerta </a:t>
            </a:r>
            <a:r>
              <a:rPr lang="it-IT" sz="2800" dirty="0" smtClean="0"/>
              <a:t>formativa?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4315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3915" y="404446"/>
            <a:ext cx="11286632" cy="60579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b="1" dirty="0" smtClean="0"/>
              <a:t>OBIETTIVI DA PERSEGUIRE</a:t>
            </a:r>
          </a:p>
          <a:p>
            <a:r>
              <a:rPr lang="it-IT" dirty="0"/>
              <a:t>Potenziare le competenze </a:t>
            </a:r>
            <a:r>
              <a:rPr lang="it-IT" dirty="0" smtClean="0"/>
              <a:t>linguistiche</a:t>
            </a:r>
            <a:endParaRPr lang="it-IT" dirty="0"/>
          </a:p>
          <a:p>
            <a:r>
              <a:rPr lang="it-IT" dirty="0"/>
              <a:t>Potenziare le competenze matematico-logiche e </a:t>
            </a:r>
            <a:r>
              <a:rPr lang="it-IT" dirty="0" smtClean="0"/>
              <a:t>scientifiche</a:t>
            </a:r>
          </a:p>
          <a:p>
            <a:r>
              <a:rPr lang="it-IT" dirty="0" smtClean="0">
                <a:effectLst/>
                <a:latin typeface="Calibri" charset="0"/>
                <a:ea typeface="Calibri" charset="0"/>
                <a:cs typeface="Times New Roman" charset="0"/>
              </a:rPr>
              <a:t>Stabilire un </a:t>
            </a:r>
            <a:r>
              <a:rPr lang="it-IT" dirty="0" smtClean="0"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rapporto organico tra superiore di I e II grado </a:t>
            </a:r>
            <a:r>
              <a:rPr lang="it-IT" dirty="0" smtClean="0">
                <a:effectLst/>
                <a:latin typeface="Calibri" charset="0"/>
                <a:ea typeface="Calibri" charset="0"/>
                <a:cs typeface="Times New Roman" charset="0"/>
              </a:rPr>
              <a:t>per definire un curricolo verticale che arrivi almeno alla fine del biennio obbligatorio</a:t>
            </a:r>
          </a:p>
          <a:p>
            <a:r>
              <a:rPr lang="it-IT" dirty="0" smtClean="0">
                <a:effectLst/>
                <a:latin typeface="Calibri" charset="0"/>
                <a:ea typeface="Calibri" charset="0"/>
                <a:cs typeface="Times New Roman" charset="0"/>
              </a:rPr>
              <a:t>Rendere più strutturati i rapporti con le famiglie, le altre  scuole,  gli EELL e le associazioni territoriali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Potenziare le competenze digitali  </a:t>
            </a:r>
          </a:p>
          <a:p>
            <a:r>
              <a:rPr lang="it-IT" dirty="0" smtClean="0"/>
              <a:t>Sviluppare le metodologie laboratoriali </a:t>
            </a:r>
          </a:p>
          <a:p>
            <a:r>
              <a:rPr lang="it-IT" dirty="0" smtClean="0"/>
              <a:t>Potenziare le competenze di cittadinanza attiva</a:t>
            </a:r>
          </a:p>
          <a:p>
            <a:r>
              <a:rPr lang="it-IT" dirty="0" smtClean="0"/>
              <a:t>Educare alla legalità </a:t>
            </a:r>
          </a:p>
          <a:p>
            <a:r>
              <a:rPr lang="it-IT" dirty="0"/>
              <a:t>I</a:t>
            </a:r>
            <a:r>
              <a:rPr lang="it-IT" dirty="0" smtClean="0"/>
              <a:t>ncremento l’alternanza scuola-lavoro</a:t>
            </a:r>
          </a:p>
          <a:p>
            <a:r>
              <a:rPr lang="it-IT" dirty="0"/>
              <a:t>S</a:t>
            </a:r>
            <a:r>
              <a:rPr lang="it-IT" dirty="0" smtClean="0"/>
              <a:t>viluppo una didattica dell’orientamento </a:t>
            </a:r>
          </a:p>
          <a:p>
            <a:r>
              <a:rPr lang="it-IT" dirty="0" smtClean="0">
                <a:solidFill>
                  <a:srgbClr val="C00000"/>
                </a:solidFill>
              </a:rPr>
              <a:t>Somministrazione di prove strutturate </a:t>
            </a:r>
            <a:r>
              <a:rPr lang="it-IT" dirty="0" smtClean="0"/>
              <a:t>agli studenti delle classi parallele. </a:t>
            </a:r>
          </a:p>
          <a:p>
            <a:r>
              <a:rPr lang="it-IT" dirty="0" smtClean="0"/>
              <a:t>Riorganizzare la biblioteca scolastica</a:t>
            </a:r>
            <a:endParaRPr lang="it-IT" dirty="0" smtClean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endParaRPr lang="it-IT" b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76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</TotalTime>
  <Words>760</Words>
  <Application>Microsoft Macintosh PowerPoint</Application>
  <PresentationFormat>Widescreen</PresentationFormat>
  <Paragraphs>120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Arial</vt:lpstr>
      <vt:lpstr>Sezione</vt:lpstr>
      <vt:lpstr>VALORIZZAZIONE DOCENTI</vt:lpstr>
      <vt:lpstr>VALORIZZAZIONE DOCENTI</vt:lpstr>
      <vt:lpstr>Presentazione di PowerPoint</vt:lpstr>
      <vt:lpstr> SPUNTI DI RIFLESSIONE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VALORIZZAZIONE DOCENTI</dc:title>
  <dc:creator>Utente di Microsoft Office</dc:creator>
  <cp:lastModifiedBy>Utente di Microsoft Office</cp:lastModifiedBy>
  <cp:revision>27</cp:revision>
  <dcterms:created xsi:type="dcterms:W3CDTF">2016-08-30T15:38:07Z</dcterms:created>
  <dcterms:modified xsi:type="dcterms:W3CDTF">2017-06-29T15:23:50Z</dcterms:modified>
</cp:coreProperties>
</file>